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</p:sldIdLst>
  <p:sldSz cy="6858000" cx="12192000"/>
  <p:notesSz cx="6858000" cy="9144000"/>
  <p:embeddedFontLst>
    <p:embeddedFont>
      <p:font typeface="Play"/>
      <p:regular r:id="rId29"/>
      <p:bold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Play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0" Type="http://schemas.openxmlformats.org/officeDocument/2006/relationships/font" Target="fonts/Play-bold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1.png>
</file>

<file path=ppt/media/image12.png>
</file>

<file path=ppt/media/image13.png>
</file>

<file path=ppt/media/image15.png>
</file>

<file path=ppt/media/image17.png>
</file>

<file path=ppt/media/image18.png>
</file>

<file path=ppt/media/image2.png>
</file>

<file path=ppt/media/image20.png>
</file>

<file path=ppt/media/image21.png>
</file>

<file path=ppt/media/image22.png>
</file>

<file path=ppt/media/image24.png>
</file>

<file path=ppt/media/image25.png>
</file>

<file path=ppt/media/image26.png>
</file>

<file path=ppt/media/image28.png>
</file>

<file path=ppt/media/image29.png>
</file>

<file path=ppt/media/image3.png>
</file>

<file path=ppt/media/image30.png>
</file>

<file path=ppt/media/image31.png>
</file>

<file path=ppt/media/image34.png>
</file>

<file path=ppt/media/image37.png>
</file>

<file path=ppt/media/image4.png>
</file>

<file path=ppt/media/image40.png>
</file>

<file path=ppt/media/image41.png>
</file>

<file path=ppt/media/image42.png>
</file>

<file path=ppt/media/image43.png>
</file>

<file path=ppt/media/image47.png>
</file>

<file path=ppt/media/image49.png>
</file>

<file path=ppt/media/image50.png>
</file>

<file path=ppt/media/image6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1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1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2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2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2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2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2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2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57575"/>
              </a:buClr>
              <a:buSzPts val="2400"/>
              <a:buNone/>
              <a:defRPr sz="2400">
                <a:solidFill>
                  <a:srgbClr val="757575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2000"/>
              <a:buNone/>
              <a:defRPr sz="2000">
                <a:solidFill>
                  <a:srgbClr val="757575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800"/>
              <a:buNone/>
              <a:defRPr sz="1800">
                <a:solidFill>
                  <a:srgbClr val="757575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5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  <a:defRPr b="0" i="0" sz="4400" u="none" cap="none" strike="noStrik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4.png"/><Relationship Id="rId4" Type="http://schemas.openxmlformats.org/officeDocument/2006/relationships/image" Target="../media/image2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5.png"/><Relationship Id="rId4" Type="http://schemas.openxmlformats.org/officeDocument/2006/relationships/image" Target="../media/image29.png"/><Relationship Id="rId5" Type="http://schemas.openxmlformats.org/officeDocument/2006/relationships/image" Target="../media/image2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7.png"/><Relationship Id="rId4" Type="http://schemas.openxmlformats.org/officeDocument/2006/relationships/image" Target="../media/image4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2.png"/><Relationship Id="rId4" Type="http://schemas.openxmlformats.org/officeDocument/2006/relationships/image" Target="../media/image4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0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4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Relationship Id="rId4" Type="http://schemas.openxmlformats.org/officeDocument/2006/relationships/image" Target="../media/image17.png"/><Relationship Id="rId5" Type="http://schemas.openxmlformats.org/officeDocument/2006/relationships/image" Target="../media/image2.png"/><Relationship Id="rId6" Type="http://schemas.openxmlformats.org/officeDocument/2006/relationships/image" Target="../media/image12.png"/><Relationship Id="rId7" Type="http://schemas.openxmlformats.org/officeDocument/2006/relationships/image" Target="../media/image2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41B4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13"/>
          <p:cNvSpPr txBox="1"/>
          <p:nvPr>
            <p:ph type="ctrTitle"/>
          </p:nvPr>
        </p:nvSpPr>
        <p:spPr>
          <a:xfrm>
            <a:off x="728672" y="1087600"/>
            <a:ext cx="4027800" cy="2415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lay"/>
              <a:buNone/>
            </a:pPr>
            <a:r>
              <a:rPr b="1" lang="en-US" sz="5000">
                <a:solidFill>
                  <a:schemeClr val="lt1"/>
                </a:solidFill>
              </a:rPr>
              <a:t>Hotel Reservation Analysis using</a:t>
            </a:r>
            <a:endParaRPr b="1" sz="50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lay"/>
              <a:buNone/>
            </a:pPr>
            <a:r>
              <a:rPr b="1" lang="en-US" sz="5000">
                <a:solidFill>
                  <a:schemeClr val="lt1"/>
                </a:solidFill>
              </a:rPr>
              <a:t>SQL</a:t>
            </a:r>
            <a:endParaRPr b="1" sz="5000">
              <a:solidFill>
                <a:schemeClr val="lt1"/>
              </a:solidFill>
            </a:endParaRPr>
          </a:p>
        </p:txBody>
      </p:sp>
      <p:cxnSp>
        <p:nvCxnSpPr>
          <p:cNvPr id="86" name="Google Shape;86;p13"/>
          <p:cNvCxnSpPr/>
          <p:nvPr/>
        </p:nvCxnSpPr>
        <p:spPr>
          <a:xfrm rot="10800000">
            <a:off x="128585" y="3681408"/>
            <a:ext cx="11934820" cy="0"/>
          </a:xfrm>
          <a:prstGeom prst="straightConnector1">
            <a:avLst/>
          </a:prstGeom>
          <a:noFill/>
          <a:ln cap="flat" cmpd="sng" w="127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87" name="Google Shape;87;p13"/>
          <p:cNvSpPr txBox="1"/>
          <p:nvPr/>
        </p:nvSpPr>
        <p:spPr>
          <a:xfrm>
            <a:off x="492620" y="3859998"/>
            <a:ext cx="3362960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000" u="none" cap="none" strike="noStrike">
                <a:solidFill>
                  <a:srgbClr val="F2F2F2"/>
                </a:solidFill>
                <a:latin typeface="Play"/>
                <a:ea typeface="Play"/>
                <a:cs typeface="Play"/>
                <a:sym typeface="Play"/>
              </a:rPr>
              <a:t>Presented By</a:t>
            </a:r>
            <a:r>
              <a:rPr b="1" lang="en-US" sz="2000">
                <a:solidFill>
                  <a:srgbClr val="F2F2F2"/>
                </a:solidFill>
                <a:latin typeface="Play"/>
                <a:ea typeface="Play"/>
                <a:cs typeface="Play"/>
                <a:sym typeface="Play"/>
              </a:rPr>
              <a:t> Raj Gudhka</a:t>
            </a:r>
            <a:endParaRPr/>
          </a:p>
        </p:txBody>
      </p:sp>
      <p:pic>
        <p:nvPicPr>
          <p:cNvPr id="88" name="Google Shape;8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0800" y="735327"/>
            <a:ext cx="6900900" cy="510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2"/>
          <p:cNvSpPr/>
          <p:nvPr/>
        </p:nvSpPr>
        <p:spPr>
          <a:xfrm>
            <a:off x="-1" y="0"/>
            <a:ext cx="12188952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2"/>
          <p:cNvSpPr txBox="1"/>
          <p:nvPr>
            <p:ph type="title"/>
          </p:nvPr>
        </p:nvSpPr>
        <p:spPr>
          <a:xfrm>
            <a:off x="838200" y="557188"/>
            <a:ext cx="10515600" cy="1133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Play"/>
              <a:buNone/>
            </a:pPr>
            <a:r>
              <a:rPr b="1" lang="en-US" sz="5200">
                <a:solidFill>
                  <a:schemeClr val="lt1"/>
                </a:solidFill>
              </a:rPr>
              <a:t>Data Analysis Queries</a:t>
            </a:r>
            <a:endParaRPr/>
          </a:p>
        </p:txBody>
      </p:sp>
      <p:cxnSp>
        <p:nvCxnSpPr>
          <p:cNvPr id="178" name="Google Shape;178;p22"/>
          <p:cNvCxnSpPr/>
          <p:nvPr/>
        </p:nvCxnSpPr>
        <p:spPr>
          <a:xfrm>
            <a:off x="1599973" y="1828800"/>
            <a:ext cx="627002" cy="0"/>
          </a:xfrm>
          <a:prstGeom prst="straightConnector1">
            <a:avLst/>
          </a:prstGeom>
          <a:noFill/>
          <a:ln cap="flat" cmpd="sng" w="57150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79" name="Google Shape;179;p22"/>
          <p:cNvSpPr/>
          <p:nvPr/>
        </p:nvSpPr>
        <p:spPr>
          <a:xfrm>
            <a:off x="1427252" y="1972548"/>
            <a:ext cx="9494748" cy="7527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#Query5:</a:t>
            </a:r>
            <a:endParaRPr/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What is the most commonly booked room type?</a:t>
            </a:r>
            <a:endParaRPr sz="2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22"/>
          <p:cNvSpPr txBox="1"/>
          <p:nvPr/>
        </p:nvSpPr>
        <p:spPr>
          <a:xfrm>
            <a:off x="1599972" y="4922746"/>
            <a:ext cx="6629627" cy="646331"/>
          </a:xfrm>
          <a:prstGeom prst="rect">
            <a:avLst/>
          </a:prstGeom>
          <a:solidFill>
            <a:srgbClr val="5C3A9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Insights:</a:t>
            </a:r>
            <a:b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1800">
                <a:solidFill>
                  <a:srgbClr val="ECECEC"/>
                </a:solidFill>
                <a:latin typeface="Arial"/>
                <a:ea typeface="Arial"/>
                <a:cs typeface="Arial"/>
                <a:sym typeface="Arial"/>
              </a:rPr>
              <a:t>Room Type 1 is the guests' top choice for bookings.</a:t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screenshot of a computer&#10;&#10;Description automatically generated" id="181" name="Google Shape;181;p22"/>
          <p:cNvPicPr preferRelativeResize="0"/>
          <p:nvPr/>
        </p:nvPicPr>
        <p:blipFill rotWithShape="1">
          <a:blip r:embed="rId3">
            <a:alphaModFix/>
          </a:blip>
          <a:srcRect b="60261" l="20662" r="26333" t="26666"/>
          <a:stretch/>
        </p:blipFill>
        <p:spPr>
          <a:xfrm>
            <a:off x="1599972" y="2860575"/>
            <a:ext cx="6462317" cy="89647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screenshot of a computer&#10;&#10;Description automatically generated" id="182" name="Google Shape;182;p22"/>
          <p:cNvPicPr preferRelativeResize="0"/>
          <p:nvPr/>
        </p:nvPicPr>
        <p:blipFill rotWithShape="1">
          <a:blip r:embed="rId3">
            <a:alphaModFix/>
          </a:blip>
          <a:srcRect b="39023" l="17499" r="60417" t="52000"/>
          <a:stretch/>
        </p:blipFill>
        <p:spPr>
          <a:xfrm>
            <a:off x="1599972" y="3888157"/>
            <a:ext cx="2692400" cy="6155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3"/>
          <p:cNvSpPr/>
          <p:nvPr/>
        </p:nvSpPr>
        <p:spPr>
          <a:xfrm>
            <a:off x="-1" y="0"/>
            <a:ext cx="12188952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23"/>
          <p:cNvSpPr txBox="1"/>
          <p:nvPr>
            <p:ph type="title"/>
          </p:nvPr>
        </p:nvSpPr>
        <p:spPr>
          <a:xfrm>
            <a:off x="838200" y="557188"/>
            <a:ext cx="10515600" cy="1133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Play"/>
              <a:buNone/>
            </a:pPr>
            <a:r>
              <a:rPr b="1" lang="en-US" sz="5200">
                <a:solidFill>
                  <a:schemeClr val="lt1"/>
                </a:solidFill>
              </a:rPr>
              <a:t>Data Analysis Queries</a:t>
            </a:r>
            <a:endParaRPr/>
          </a:p>
        </p:txBody>
      </p:sp>
      <p:cxnSp>
        <p:nvCxnSpPr>
          <p:cNvPr id="189" name="Google Shape;189;p23"/>
          <p:cNvCxnSpPr/>
          <p:nvPr/>
        </p:nvCxnSpPr>
        <p:spPr>
          <a:xfrm>
            <a:off x="1599973" y="1828800"/>
            <a:ext cx="627002" cy="0"/>
          </a:xfrm>
          <a:prstGeom prst="straightConnector1">
            <a:avLst/>
          </a:prstGeom>
          <a:noFill/>
          <a:ln cap="flat" cmpd="sng" w="57150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90" name="Google Shape;190;p23"/>
          <p:cNvSpPr/>
          <p:nvPr/>
        </p:nvSpPr>
        <p:spPr>
          <a:xfrm>
            <a:off x="1427252" y="1972548"/>
            <a:ext cx="9494748" cy="7527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#Query6:</a:t>
            </a:r>
            <a:endParaRPr/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How do guest reservations vary between weekend and weekday nights?</a:t>
            </a:r>
            <a:endParaRPr sz="2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23"/>
          <p:cNvSpPr txBox="1"/>
          <p:nvPr/>
        </p:nvSpPr>
        <p:spPr>
          <a:xfrm>
            <a:off x="1523544" y="4835850"/>
            <a:ext cx="8725242" cy="1754326"/>
          </a:xfrm>
          <a:prstGeom prst="rect">
            <a:avLst/>
          </a:prstGeom>
          <a:solidFill>
            <a:srgbClr val="5C3A9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Insights:</a:t>
            </a:r>
            <a:b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1800">
                <a:solidFill>
                  <a:srgbClr val="ECECEC"/>
                </a:solidFill>
                <a:latin typeface="Arial"/>
                <a:ea typeface="Arial"/>
                <a:cs typeface="Arial"/>
                <a:sym typeface="Arial"/>
              </a:rPr>
              <a:t>The higher number of reservations for weekday nights (656) compared to weekend nights (383) suggests a guest preference for staying during weekdays.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>
                <a:solidFill>
                  <a:srgbClr val="ECECEC"/>
                </a:solidFill>
                <a:latin typeface="Arial"/>
                <a:ea typeface="Arial"/>
                <a:cs typeface="Arial"/>
                <a:sym typeface="Arial"/>
              </a:rPr>
              <a:t> This preference indicates an opportunity for the hotel to optimize offerings during weekdays.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screenshot of a computer&#10;&#10;Description automatically generated" id="192" name="Google Shape;192;p23"/>
          <p:cNvPicPr preferRelativeResize="0"/>
          <p:nvPr/>
        </p:nvPicPr>
        <p:blipFill rotWithShape="1">
          <a:blip r:embed="rId3">
            <a:alphaModFix/>
          </a:blip>
          <a:srcRect b="58667" l="21333" r="50000" t="30357"/>
          <a:stretch/>
        </p:blipFill>
        <p:spPr>
          <a:xfrm>
            <a:off x="1523544" y="2924984"/>
            <a:ext cx="4105653" cy="8842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screenshot of a computer&#10;&#10;Description automatically generated" id="193" name="Google Shape;193;p23"/>
          <p:cNvPicPr preferRelativeResize="0"/>
          <p:nvPr/>
        </p:nvPicPr>
        <p:blipFill rotWithShape="1">
          <a:blip r:embed="rId3">
            <a:alphaModFix/>
          </a:blip>
          <a:srcRect b="39739" l="16250" r="65417" t="50837"/>
          <a:stretch/>
        </p:blipFill>
        <p:spPr>
          <a:xfrm>
            <a:off x="1523544" y="3921695"/>
            <a:ext cx="2611576" cy="64633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screenshot of a computer&#10;&#10;Description automatically generated" id="194" name="Google Shape;194;p23"/>
          <p:cNvPicPr preferRelativeResize="0"/>
          <p:nvPr/>
        </p:nvPicPr>
        <p:blipFill rotWithShape="1">
          <a:blip r:embed="rId4">
            <a:alphaModFix/>
          </a:blip>
          <a:srcRect b="39738" l="16584" r="60749" t="52036"/>
          <a:stretch/>
        </p:blipFill>
        <p:spPr>
          <a:xfrm>
            <a:off x="6174626" y="3921695"/>
            <a:ext cx="2763520" cy="56417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screenshot of a computer&#10;&#10;Description automatically generated" id="195" name="Google Shape;195;p23"/>
          <p:cNvPicPr preferRelativeResize="0"/>
          <p:nvPr/>
        </p:nvPicPr>
        <p:blipFill rotWithShape="1">
          <a:blip r:embed="rId4">
            <a:alphaModFix/>
          </a:blip>
          <a:srcRect b="57984" l="19966" r="48083" t="28681"/>
          <a:stretch/>
        </p:blipFill>
        <p:spPr>
          <a:xfrm>
            <a:off x="6174626" y="2894702"/>
            <a:ext cx="3895517" cy="9145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4"/>
          <p:cNvSpPr/>
          <p:nvPr/>
        </p:nvSpPr>
        <p:spPr>
          <a:xfrm>
            <a:off x="-1" y="0"/>
            <a:ext cx="12188952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24"/>
          <p:cNvSpPr txBox="1"/>
          <p:nvPr>
            <p:ph type="title"/>
          </p:nvPr>
        </p:nvSpPr>
        <p:spPr>
          <a:xfrm>
            <a:off x="838200" y="557188"/>
            <a:ext cx="10515600" cy="1133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Play"/>
              <a:buNone/>
            </a:pPr>
            <a:r>
              <a:rPr b="1" lang="en-US" sz="5200">
                <a:solidFill>
                  <a:schemeClr val="lt1"/>
                </a:solidFill>
              </a:rPr>
              <a:t>Data Analysis Queries</a:t>
            </a:r>
            <a:endParaRPr/>
          </a:p>
        </p:txBody>
      </p:sp>
      <p:cxnSp>
        <p:nvCxnSpPr>
          <p:cNvPr id="202" name="Google Shape;202;p24"/>
          <p:cNvCxnSpPr/>
          <p:nvPr/>
        </p:nvCxnSpPr>
        <p:spPr>
          <a:xfrm>
            <a:off x="1599973" y="1828800"/>
            <a:ext cx="627002" cy="0"/>
          </a:xfrm>
          <a:prstGeom prst="straightConnector1">
            <a:avLst/>
          </a:prstGeom>
          <a:noFill/>
          <a:ln cap="flat" cmpd="sng" w="57150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03" name="Google Shape;203;p24"/>
          <p:cNvSpPr/>
          <p:nvPr/>
        </p:nvSpPr>
        <p:spPr>
          <a:xfrm>
            <a:off x="1427252" y="1972548"/>
            <a:ext cx="9494748" cy="7527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#Query7:</a:t>
            </a:r>
            <a:endParaRPr/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What is the highest, lowest, and average lead time for reservations?</a:t>
            </a:r>
            <a:endParaRPr sz="2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24"/>
          <p:cNvSpPr txBox="1"/>
          <p:nvPr/>
        </p:nvSpPr>
        <p:spPr>
          <a:xfrm>
            <a:off x="1523544" y="5198437"/>
            <a:ext cx="8725242" cy="1200329"/>
          </a:xfrm>
          <a:prstGeom prst="rect">
            <a:avLst/>
          </a:prstGeom>
          <a:solidFill>
            <a:srgbClr val="5C3A9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Insights:</a:t>
            </a:r>
            <a:b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1800">
                <a:solidFill>
                  <a:srgbClr val="ECECEC"/>
                </a:solidFill>
                <a:latin typeface="Arial"/>
                <a:ea typeface="Arial"/>
                <a:cs typeface="Arial"/>
                <a:sym typeface="Arial"/>
              </a:rPr>
              <a:t>The range of lead times, from 0 to 443 days, suggests diverse booking behaviors among guests. Some prefer last-minute reservations, while others plan well in advance. On average, reservations have a lead time of 83.30 days.</a:t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screenshot of a computer&#10;&#10;Description automatically generated" id="205" name="Google Shape;205;p24"/>
          <p:cNvPicPr preferRelativeResize="0"/>
          <p:nvPr/>
        </p:nvPicPr>
        <p:blipFill rotWithShape="1">
          <a:blip r:embed="rId3">
            <a:alphaModFix/>
          </a:blip>
          <a:srcRect b="67222" l="20894" r="31580" t="26667"/>
          <a:stretch/>
        </p:blipFill>
        <p:spPr>
          <a:xfrm>
            <a:off x="1523544" y="2869023"/>
            <a:ext cx="5794311" cy="41907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screenshot of a computer&#10;&#10;Description automatically generated" id="206" name="Google Shape;206;p24"/>
          <p:cNvPicPr preferRelativeResize="0"/>
          <p:nvPr/>
        </p:nvPicPr>
        <p:blipFill rotWithShape="1">
          <a:blip r:embed="rId4">
            <a:alphaModFix/>
          </a:blip>
          <a:srcRect b="39739" l="17679" r="60510" t="52054"/>
          <a:stretch/>
        </p:blipFill>
        <p:spPr>
          <a:xfrm>
            <a:off x="1523544" y="3317442"/>
            <a:ext cx="2659226" cy="56282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screenshot of a computer&#10;&#10;Description automatically generated" id="207" name="Google Shape;207;p24"/>
          <p:cNvPicPr preferRelativeResize="0"/>
          <p:nvPr/>
        </p:nvPicPr>
        <p:blipFill rotWithShape="1">
          <a:blip r:embed="rId5">
            <a:alphaModFix/>
          </a:blip>
          <a:srcRect b="47945" l="20281" r="54540" t="45331"/>
          <a:stretch/>
        </p:blipFill>
        <p:spPr>
          <a:xfrm>
            <a:off x="1546645" y="4063919"/>
            <a:ext cx="3069772" cy="4611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screenshot of a computer&#10;&#10;Description automatically generated" id="208" name="Google Shape;208;p24"/>
          <p:cNvPicPr preferRelativeResize="0"/>
          <p:nvPr/>
        </p:nvPicPr>
        <p:blipFill rotWithShape="1">
          <a:blip r:embed="rId5">
            <a:alphaModFix/>
          </a:blip>
          <a:srcRect b="26802" l="17602" r="71607" t="64898"/>
          <a:stretch/>
        </p:blipFill>
        <p:spPr>
          <a:xfrm>
            <a:off x="1569166" y="4556026"/>
            <a:ext cx="1315617" cy="5691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5"/>
          <p:cNvSpPr/>
          <p:nvPr/>
        </p:nvSpPr>
        <p:spPr>
          <a:xfrm>
            <a:off x="-1" y="0"/>
            <a:ext cx="12188952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25"/>
          <p:cNvSpPr txBox="1"/>
          <p:nvPr>
            <p:ph type="title"/>
          </p:nvPr>
        </p:nvSpPr>
        <p:spPr>
          <a:xfrm>
            <a:off x="838200" y="557188"/>
            <a:ext cx="10515600" cy="1133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Play"/>
              <a:buNone/>
            </a:pPr>
            <a:r>
              <a:rPr b="1" lang="en-US" sz="5200">
                <a:solidFill>
                  <a:schemeClr val="lt1"/>
                </a:solidFill>
              </a:rPr>
              <a:t>Data Analysis Queries</a:t>
            </a:r>
            <a:endParaRPr/>
          </a:p>
        </p:txBody>
      </p:sp>
      <p:cxnSp>
        <p:nvCxnSpPr>
          <p:cNvPr id="215" name="Google Shape;215;p25"/>
          <p:cNvCxnSpPr/>
          <p:nvPr/>
        </p:nvCxnSpPr>
        <p:spPr>
          <a:xfrm>
            <a:off x="1599973" y="1828800"/>
            <a:ext cx="627002" cy="0"/>
          </a:xfrm>
          <a:prstGeom prst="straightConnector1">
            <a:avLst/>
          </a:prstGeom>
          <a:noFill/>
          <a:ln cap="flat" cmpd="sng" w="57150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16" name="Google Shape;216;p25"/>
          <p:cNvSpPr/>
          <p:nvPr/>
        </p:nvSpPr>
        <p:spPr>
          <a:xfrm>
            <a:off x="1464574" y="2000300"/>
            <a:ext cx="9494748" cy="9665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#Query</a:t>
            </a:r>
            <a:r>
              <a:rPr lang="en-US" sz="2000">
                <a:solidFill>
                  <a:schemeClr val="lt1"/>
                </a:solidFill>
              </a:rPr>
              <a:t>8</a:t>
            </a:r>
            <a:r>
              <a:rPr lang="en-U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/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What is the most common market segment type for reservations?</a:t>
            </a:r>
            <a:endParaRPr sz="2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p25"/>
          <p:cNvSpPr txBox="1"/>
          <p:nvPr/>
        </p:nvSpPr>
        <p:spPr>
          <a:xfrm>
            <a:off x="1599973" y="4963326"/>
            <a:ext cx="8725242" cy="923330"/>
          </a:xfrm>
          <a:prstGeom prst="rect">
            <a:avLst/>
          </a:prstGeom>
          <a:solidFill>
            <a:srgbClr val="5C3A9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Insights: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>
                <a:solidFill>
                  <a:srgbClr val="ECECEC"/>
                </a:solidFill>
                <a:latin typeface="Arial"/>
                <a:ea typeface="Arial"/>
                <a:cs typeface="Arial"/>
                <a:sym typeface="Arial"/>
              </a:rPr>
              <a:t>The online market segment is the most popular choice among guests , showcasing a clear preference for online reservations.</a:t>
            </a:r>
            <a:endParaRPr/>
          </a:p>
        </p:txBody>
      </p:sp>
      <p:pic>
        <p:nvPicPr>
          <p:cNvPr descr="A screenshot of a computer&#10;&#10;Description automatically generated" id="218" name="Google Shape;218;p25"/>
          <p:cNvPicPr preferRelativeResize="0"/>
          <p:nvPr/>
        </p:nvPicPr>
        <p:blipFill rotWithShape="1">
          <a:blip r:embed="rId3">
            <a:alphaModFix/>
          </a:blip>
          <a:srcRect b="46257" l="20741" r="34182" t="41768"/>
          <a:stretch/>
        </p:blipFill>
        <p:spPr>
          <a:xfrm>
            <a:off x="1599973" y="3049131"/>
            <a:ext cx="5495731" cy="82109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screenshot of a computer&#10;&#10;Description automatically generated" id="219" name="Google Shape;219;p25"/>
          <p:cNvPicPr preferRelativeResize="0"/>
          <p:nvPr/>
        </p:nvPicPr>
        <p:blipFill rotWithShape="1">
          <a:blip r:embed="rId3">
            <a:alphaModFix/>
          </a:blip>
          <a:srcRect b="21465" l="17526" r="52781" t="70027"/>
          <a:stretch/>
        </p:blipFill>
        <p:spPr>
          <a:xfrm>
            <a:off x="1599973" y="3996736"/>
            <a:ext cx="3620278" cy="6064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6"/>
          <p:cNvSpPr/>
          <p:nvPr/>
        </p:nvSpPr>
        <p:spPr>
          <a:xfrm>
            <a:off x="-1" y="0"/>
            <a:ext cx="12188952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26"/>
          <p:cNvSpPr txBox="1"/>
          <p:nvPr>
            <p:ph type="title"/>
          </p:nvPr>
        </p:nvSpPr>
        <p:spPr>
          <a:xfrm>
            <a:off x="838200" y="557188"/>
            <a:ext cx="10515600" cy="1133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Play"/>
              <a:buNone/>
            </a:pPr>
            <a:r>
              <a:rPr b="1" lang="en-US" sz="5200">
                <a:solidFill>
                  <a:schemeClr val="lt1"/>
                </a:solidFill>
              </a:rPr>
              <a:t>Data Analysis Queries</a:t>
            </a:r>
            <a:endParaRPr/>
          </a:p>
        </p:txBody>
      </p:sp>
      <p:cxnSp>
        <p:nvCxnSpPr>
          <p:cNvPr id="226" name="Google Shape;226;p26"/>
          <p:cNvCxnSpPr/>
          <p:nvPr/>
        </p:nvCxnSpPr>
        <p:spPr>
          <a:xfrm>
            <a:off x="1599973" y="1828800"/>
            <a:ext cx="627002" cy="0"/>
          </a:xfrm>
          <a:prstGeom prst="straightConnector1">
            <a:avLst/>
          </a:prstGeom>
          <a:noFill/>
          <a:ln cap="flat" cmpd="sng" w="57150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27" name="Google Shape;227;p26"/>
          <p:cNvSpPr/>
          <p:nvPr/>
        </p:nvSpPr>
        <p:spPr>
          <a:xfrm>
            <a:off x="1488212" y="1945930"/>
            <a:ext cx="9494748" cy="9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#Query</a:t>
            </a:r>
            <a:r>
              <a:rPr lang="en-US" sz="2000">
                <a:solidFill>
                  <a:schemeClr val="lt1"/>
                </a:solidFill>
              </a:rPr>
              <a:t>9</a:t>
            </a:r>
            <a:r>
              <a:rPr lang="en-U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/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What is the total number of confirmed reservations, and what percentage of reservations have a "Confirmed" booking status?</a:t>
            </a:r>
            <a:endParaRPr/>
          </a:p>
        </p:txBody>
      </p:sp>
      <p:sp>
        <p:nvSpPr>
          <p:cNvPr id="228" name="Google Shape;228;p26"/>
          <p:cNvSpPr txBox="1"/>
          <p:nvPr/>
        </p:nvSpPr>
        <p:spPr>
          <a:xfrm>
            <a:off x="1664426" y="5726383"/>
            <a:ext cx="8328660" cy="923330"/>
          </a:xfrm>
          <a:prstGeom prst="rect">
            <a:avLst/>
          </a:prstGeom>
          <a:solidFill>
            <a:srgbClr val="5C3A9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Insights: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Out of 700 reservations, 493 are confirmed, indicating a success rate of approximately 70.43%. This suggests a high rate of successful reservations.</a:t>
            </a:r>
            <a:endParaRPr/>
          </a:p>
        </p:txBody>
      </p:sp>
      <p:pic>
        <p:nvPicPr>
          <p:cNvPr descr="A screenshot of a computer&#10;&#10;Description automatically generated" id="229" name="Google Shape;229;p26"/>
          <p:cNvPicPr preferRelativeResize="0"/>
          <p:nvPr/>
        </p:nvPicPr>
        <p:blipFill rotWithShape="1">
          <a:blip r:embed="rId3">
            <a:alphaModFix/>
          </a:blip>
          <a:srcRect b="62041" l="20356" r="43827" t="29253"/>
          <a:stretch/>
        </p:blipFill>
        <p:spPr>
          <a:xfrm>
            <a:off x="1664426" y="3073822"/>
            <a:ext cx="4366727" cy="59697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screenshot of a computer&#10;&#10;Description automatically generated" id="230" name="Google Shape;230;p26"/>
          <p:cNvPicPr preferRelativeResize="0"/>
          <p:nvPr/>
        </p:nvPicPr>
        <p:blipFill rotWithShape="1">
          <a:blip r:embed="rId4">
            <a:alphaModFix/>
          </a:blip>
          <a:srcRect b="21499" l="17526" r="67168" t="69796"/>
          <a:stretch/>
        </p:blipFill>
        <p:spPr>
          <a:xfrm>
            <a:off x="1664426" y="3684082"/>
            <a:ext cx="1866123" cy="596972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26"/>
          <p:cNvPicPr preferRelativeResize="0"/>
          <p:nvPr/>
        </p:nvPicPr>
        <p:blipFill rotWithShape="1">
          <a:blip r:embed="rId3">
            <a:alphaModFix/>
          </a:blip>
          <a:srcRect b="51331" l="20204" r="1919" t="39243"/>
          <a:stretch/>
        </p:blipFill>
        <p:spPr>
          <a:xfrm>
            <a:off x="1664426" y="4392478"/>
            <a:ext cx="9494748" cy="64633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screenshot of a computer&#10;&#10;Description automatically generated" id="232" name="Google Shape;232;p26"/>
          <p:cNvPicPr preferRelativeResize="0"/>
          <p:nvPr/>
        </p:nvPicPr>
        <p:blipFill rotWithShape="1">
          <a:blip r:embed="rId3">
            <a:alphaModFix/>
          </a:blip>
          <a:srcRect b="21381" l="17602" r="64259" t="69914"/>
          <a:stretch/>
        </p:blipFill>
        <p:spPr>
          <a:xfrm>
            <a:off x="1664426" y="5048158"/>
            <a:ext cx="2211356" cy="5969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7"/>
          <p:cNvSpPr/>
          <p:nvPr/>
        </p:nvSpPr>
        <p:spPr>
          <a:xfrm>
            <a:off x="-1" y="0"/>
            <a:ext cx="12188952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27"/>
          <p:cNvSpPr txBox="1"/>
          <p:nvPr>
            <p:ph type="title"/>
          </p:nvPr>
        </p:nvSpPr>
        <p:spPr>
          <a:xfrm>
            <a:off x="838200" y="557188"/>
            <a:ext cx="10515600" cy="1133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Play"/>
              <a:buNone/>
            </a:pPr>
            <a:r>
              <a:rPr b="1" lang="en-US" sz="5200">
                <a:solidFill>
                  <a:schemeClr val="lt1"/>
                </a:solidFill>
              </a:rPr>
              <a:t>Data Analysis Queries</a:t>
            </a:r>
            <a:endParaRPr/>
          </a:p>
        </p:txBody>
      </p:sp>
      <p:cxnSp>
        <p:nvCxnSpPr>
          <p:cNvPr id="239" name="Google Shape;239;p27"/>
          <p:cNvCxnSpPr/>
          <p:nvPr/>
        </p:nvCxnSpPr>
        <p:spPr>
          <a:xfrm>
            <a:off x="1599973" y="1828800"/>
            <a:ext cx="627002" cy="0"/>
          </a:xfrm>
          <a:prstGeom prst="straightConnector1">
            <a:avLst/>
          </a:prstGeom>
          <a:noFill/>
          <a:ln cap="flat" cmpd="sng" w="57150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40" name="Google Shape;240;p27"/>
          <p:cNvSpPr/>
          <p:nvPr/>
        </p:nvSpPr>
        <p:spPr>
          <a:xfrm>
            <a:off x="1488212" y="1945930"/>
            <a:ext cx="9494748" cy="9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#Query1</a:t>
            </a:r>
            <a:r>
              <a:rPr lang="en-US" sz="2000">
                <a:solidFill>
                  <a:schemeClr val="lt1"/>
                </a:solidFill>
              </a:rPr>
              <a:t>0</a:t>
            </a:r>
            <a:r>
              <a:rPr lang="en-U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/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What is the total number of adults and children across all reservations?</a:t>
            </a:r>
            <a:endParaRPr/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27"/>
          <p:cNvSpPr txBox="1"/>
          <p:nvPr/>
        </p:nvSpPr>
        <p:spPr>
          <a:xfrm>
            <a:off x="1664426" y="4542041"/>
            <a:ext cx="8328660" cy="923330"/>
          </a:xfrm>
          <a:prstGeom prst="rect">
            <a:avLst/>
          </a:prstGeom>
          <a:solidFill>
            <a:srgbClr val="5C3A9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Insights: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The majority of reservations, totaling 1,316, involve adult guests, while a smaller number, 69, include children. This highlights the hotel's primary appeal to adult.</a:t>
            </a:r>
            <a:endParaRPr/>
          </a:p>
        </p:txBody>
      </p:sp>
      <p:pic>
        <p:nvPicPr>
          <p:cNvPr descr="A screenshot of a computer&#10;&#10;Description automatically generated" id="242" name="Google Shape;242;p27"/>
          <p:cNvPicPr preferRelativeResize="0"/>
          <p:nvPr/>
        </p:nvPicPr>
        <p:blipFill rotWithShape="1">
          <a:blip r:embed="rId3">
            <a:alphaModFix/>
          </a:blip>
          <a:srcRect b="21360" l="17373" r="66403" t="69796"/>
          <a:stretch/>
        </p:blipFill>
        <p:spPr>
          <a:xfrm>
            <a:off x="1664426" y="3466253"/>
            <a:ext cx="1978090" cy="60649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screenshot of a computer&#10;&#10;Description automatically generated" id="243" name="Google Shape;243;p27"/>
          <p:cNvPicPr preferRelativeResize="0"/>
          <p:nvPr/>
        </p:nvPicPr>
        <p:blipFill rotWithShape="1">
          <a:blip r:embed="rId3">
            <a:alphaModFix/>
          </a:blip>
          <a:srcRect b="51066" l="21251" r="30687" t="41432"/>
          <a:stretch/>
        </p:blipFill>
        <p:spPr>
          <a:xfrm>
            <a:off x="1664426" y="2884793"/>
            <a:ext cx="5859624" cy="5144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8"/>
          <p:cNvSpPr/>
          <p:nvPr/>
        </p:nvSpPr>
        <p:spPr>
          <a:xfrm>
            <a:off x="-1" y="0"/>
            <a:ext cx="12188952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28"/>
          <p:cNvSpPr txBox="1"/>
          <p:nvPr>
            <p:ph type="title"/>
          </p:nvPr>
        </p:nvSpPr>
        <p:spPr>
          <a:xfrm>
            <a:off x="838200" y="557188"/>
            <a:ext cx="10515600" cy="1133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Play"/>
              <a:buNone/>
            </a:pPr>
            <a:r>
              <a:rPr b="1" lang="en-US" sz="5200">
                <a:solidFill>
                  <a:schemeClr val="lt1"/>
                </a:solidFill>
              </a:rPr>
              <a:t>Data Analysis Queries</a:t>
            </a:r>
            <a:endParaRPr/>
          </a:p>
        </p:txBody>
      </p:sp>
      <p:cxnSp>
        <p:nvCxnSpPr>
          <p:cNvPr id="250" name="Google Shape;250;p28"/>
          <p:cNvCxnSpPr/>
          <p:nvPr/>
        </p:nvCxnSpPr>
        <p:spPr>
          <a:xfrm>
            <a:off x="1599973" y="1828800"/>
            <a:ext cx="627002" cy="0"/>
          </a:xfrm>
          <a:prstGeom prst="straightConnector1">
            <a:avLst/>
          </a:prstGeom>
          <a:noFill/>
          <a:ln cap="flat" cmpd="sng" w="57150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51" name="Google Shape;251;p28"/>
          <p:cNvSpPr/>
          <p:nvPr/>
        </p:nvSpPr>
        <p:spPr>
          <a:xfrm>
            <a:off x="1488212" y="1945930"/>
            <a:ext cx="9494748" cy="9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#Query1</a:t>
            </a:r>
            <a:r>
              <a:rPr lang="en-US" sz="2000">
                <a:solidFill>
                  <a:schemeClr val="lt1"/>
                </a:solidFill>
              </a:rPr>
              <a:t>1</a:t>
            </a:r>
            <a:r>
              <a:rPr lang="en-U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/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What is the average number of weekend nights for reservations involving children?</a:t>
            </a:r>
            <a:endParaRPr/>
          </a:p>
        </p:txBody>
      </p:sp>
      <p:sp>
        <p:nvSpPr>
          <p:cNvPr id="252" name="Google Shape;252;p28"/>
          <p:cNvSpPr txBox="1"/>
          <p:nvPr/>
        </p:nvSpPr>
        <p:spPr>
          <a:xfrm>
            <a:off x="1664426" y="4680986"/>
            <a:ext cx="8328660" cy="923330"/>
          </a:xfrm>
          <a:prstGeom prst="rect">
            <a:avLst/>
          </a:prstGeom>
          <a:solidFill>
            <a:srgbClr val="5C3A9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Insights: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On average, reservations with children involve a one-night stay on weekends, highlighting a preference for weekend stays, particularly suitable for families.</a:t>
            </a:r>
            <a:endParaRPr/>
          </a:p>
        </p:txBody>
      </p:sp>
      <p:pic>
        <p:nvPicPr>
          <p:cNvPr descr="A screenshot of a computer&#10;&#10;Description automatically generated" id="253" name="Google Shape;253;p28"/>
          <p:cNvPicPr preferRelativeResize="0"/>
          <p:nvPr/>
        </p:nvPicPr>
        <p:blipFill rotWithShape="1">
          <a:blip r:embed="rId3">
            <a:alphaModFix/>
          </a:blip>
          <a:srcRect b="22792" l="16837" r="61964" t="68978"/>
          <a:stretch/>
        </p:blipFill>
        <p:spPr>
          <a:xfrm>
            <a:off x="1664426" y="3786333"/>
            <a:ext cx="2584580" cy="5643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screenshot of a computer&#10;&#10;Description automatically generated" id="254" name="Google Shape;254;p28"/>
          <p:cNvPicPr preferRelativeResize="0"/>
          <p:nvPr/>
        </p:nvPicPr>
        <p:blipFill rotWithShape="1">
          <a:blip r:embed="rId3">
            <a:alphaModFix/>
          </a:blip>
          <a:srcRect b="49299" l="21021" r="32601" t="38366"/>
          <a:stretch/>
        </p:blipFill>
        <p:spPr>
          <a:xfrm>
            <a:off x="1664426" y="2786462"/>
            <a:ext cx="5654351" cy="845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9"/>
          <p:cNvSpPr/>
          <p:nvPr/>
        </p:nvSpPr>
        <p:spPr>
          <a:xfrm>
            <a:off x="-1" y="0"/>
            <a:ext cx="12188952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0" name="Google Shape;260;p29"/>
          <p:cNvSpPr txBox="1"/>
          <p:nvPr>
            <p:ph type="title"/>
          </p:nvPr>
        </p:nvSpPr>
        <p:spPr>
          <a:xfrm>
            <a:off x="838200" y="557188"/>
            <a:ext cx="10515600" cy="1133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Play"/>
              <a:buNone/>
            </a:pPr>
            <a:r>
              <a:rPr b="1" lang="en-US" sz="5200">
                <a:solidFill>
                  <a:schemeClr val="lt1"/>
                </a:solidFill>
              </a:rPr>
              <a:t>Data Analysis Queries</a:t>
            </a:r>
            <a:endParaRPr/>
          </a:p>
        </p:txBody>
      </p:sp>
      <p:cxnSp>
        <p:nvCxnSpPr>
          <p:cNvPr id="261" name="Google Shape;261;p29"/>
          <p:cNvCxnSpPr/>
          <p:nvPr/>
        </p:nvCxnSpPr>
        <p:spPr>
          <a:xfrm>
            <a:off x="1599973" y="1828800"/>
            <a:ext cx="627002" cy="0"/>
          </a:xfrm>
          <a:prstGeom prst="straightConnector1">
            <a:avLst/>
          </a:prstGeom>
          <a:noFill/>
          <a:ln cap="flat" cmpd="sng" w="57150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62" name="Google Shape;262;p29"/>
          <p:cNvSpPr/>
          <p:nvPr/>
        </p:nvSpPr>
        <p:spPr>
          <a:xfrm>
            <a:off x="1488212" y="1945930"/>
            <a:ext cx="9494748" cy="9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#Query1</a:t>
            </a:r>
            <a:r>
              <a:rPr lang="en-US" sz="2000">
                <a:solidFill>
                  <a:schemeClr val="lt1"/>
                </a:solidFill>
              </a:rPr>
              <a:t>2</a:t>
            </a:r>
            <a:r>
              <a:rPr lang="en-U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/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How many reservations were made in each month of the year?</a:t>
            </a:r>
            <a:endParaRPr/>
          </a:p>
        </p:txBody>
      </p:sp>
      <p:sp>
        <p:nvSpPr>
          <p:cNvPr id="263" name="Google Shape;263;p29"/>
          <p:cNvSpPr txBox="1"/>
          <p:nvPr/>
        </p:nvSpPr>
        <p:spPr>
          <a:xfrm>
            <a:off x="5724310" y="3881300"/>
            <a:ext cx="5397780" cy="1477328"/>
          </a:xfrm>
          <a:prstGeom prst="rect">
            <a:avLst/>
          </a:prstGeom>
          <a:solidFill>
            <a:srgbClr val="5C3A9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Insights: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October stands out as the peak reservation month followed by June and September .   In contrast, January records the lowest number of reservations, indicating a quieter period.</a:t>
            </a:r>
            <a:endParaRPr/>
          </a:p>
        </p:txBody>
      </p:sp>
      <p:pic>
        <p:nvPicPr>
          <p:cNvPr descr="A computer screen shot of a computer screen&#10;&#10;Description automatically generated" id="264" name="Google Shape;264;p29"/>
          <p:cNvPicPr preferRelativeResize="0"/>
          <p:nvPr/>
        </p:nvPicPr>
        <p:blipFill rotWithShape="1">
          <a:blip r:embed="rId3">
            <a:alphaModFix/>
          </a:blip>
          <a:srcRect b="66428" l="20510" r="15509" t="20000"/>
          <a:stretch/>
        </p:blipFill>
        <p:spPr>
          <a:xfrm>
            <a:off x="1664426" y="2736440"/>
            <a:ext cx="7800392" cy="930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29"/>
          <p:cNvPicPr preferRelativeResize="0"/>
          <p:nvPr/>
        </p:nvPicPr>
        <p:blipFill rotWithShape="1">
          <a:blip r:embed="rId4">
            <a:alphaModFix/>
          </a:blip>
          <a:srcRect b="18281" l="16378" r="58596" t="39902"/>
          <a:stretch/>
        </p:blipFill>
        <p:spPr>
          <a:xfrm>
            <a:off x="1664426" y="3881300"/>
            <a:ext cx="3666931" cy="2445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0"/>
          <p:cNvSpPr/>
          <p:nvPr/>
        </p:nvSpPr>
        <p:spPr>
          <a:xfrm>
            <a:off x="-1" y="0"/>
            <a:ext cx="12188952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30"/>
          <p:cNvSpPr txBox="1"/>
          <p:nvPr>
            <p:ph type="title"/>
          </p:nvPr>
        </p:nvSpPr>
        <p:spPr>
          <a:xfrm>
            <a:off x="838200" y="557188"/>
            <a:ext cx="10515600" cy="1133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Play"/>
              <a:buNone/>
            </a:pPr>
            <a:r>
              <a:rPr b="1" lang="en-US" sz="5200">
                <a:solidFill>
                  <a:schemeClr val="lt1"/>
                </a:solidFill>
              </a:rPr>
              <a:t>Data Analysis Queries</a:t>
            </a:r>
            <a:endParaRPr/>
          </a:p>
        </p:txBody>
      </p:sp>
      <p:cxnSp>
        <p:nvCxnSpPr>
          <p:cNvPr id="272" name="Google Shape;272;p30"/>
          <p:cNvCxnSpPr/>
          <p:nvPr/>
        </p:nvCxnSpPr>
        <p:spPr>
          <a:xfrm>
            <a:off x="1599973" y="1828800"/>
            <a:ext cx="627002" cy="0"/>
          </a:xfrm>
          <a:prstGeom prst="straightConnector1">
            <a:avLst/>
          </a:prstGeom>
          <a:noFill/>
          <a:ln cap="flat" cmpd="sng" w="57150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73" name="Google Shape;273;p30"/>
          <p:cNvSpPr/>
          <p:nvPr/>
        </p:nvSpPr>
        <p:spPr>
          <a:xfrm>
            <a:off x="1488212" y="1945930"/>
            <a:ext cx="9494748" cy="9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#Query1</a:t>
            </a:r>
            <a:r>
              <a:rPr lang="en-US" sz="2000">
                <a:solidFill>
                  <a:schemeClr val="lt1"/>
                </a:solidFill>
              </a:rPr>
              <a:t>3</a:t>
            </a:r>
            <a:r>
              <a:rPr lang="en-U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/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What is the average number of nights (both weekend and weekday) spent by guests for each room type?</a:t>
            </a:r>
            <a:endParaRPr/>
          </a:p>
        </p:txBody>
      </p:sp>
      <p:sp>
        <p:nvSpPr>
          <p:cNvPr id="274" name="Google Shape;274;p30"/>
          <p:cNvSpPr txBox="1"/>
          <p:nvPr/>
        </p:nvSpPr>
        <p:spPr>
          <a:xfrm>
            <a:off x="1550976" y="5559792"/>
            <a:ext cx="9020608" cy="923330"/>
          </a:xfrm>
          <a:prstGeom prst="rect">
            <a:avLst/>
          </a:prstGeom>
          <a:solidFill>
            <a:srgbClr val="5C3A9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Insights: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Guests staying in Room Type 4 tend to spend the most nights on average (3.80), while those in Room Type 5 have the lowest average stay duration (2.50).</a:t>
            </a:r>
            <a:endParaRPr/>
          </a:p>
        </p:txBody>
      </p:sp>
      <p:pic>
        <p:nvPicPr>
          <p:cNvPr descr="A screenshot of a computer&#10;&#10;Description automatically generated" id="275" name="Google Shape;275;p30"/>
          <p:cNvPicPr preferRelativeResize="0"/>
          <p:nvPr/>
        </p:nvPicPr>
        <p:blipFill rotWithShape="1">
          <a:blip r:embed="rId3">
            <a:alphaModFix/>
          </a:blip>
          <a:srcRect b="24308" l="17448" r="60816" t="54149"/>
          <a:stretch/>
        </p:blipFill>
        <p:spPr>
          <a:xfrm>
            <a:off x="1599973" y="3881300"/>
            <a:ext cx="2649893" cy="147732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screenshot of a computer&#10;&#10;Description automatically generated" id="276" name="Google Shape;276;p30"/>
          <p:cNvPicPr preferRelativeResize="0"/>
          <p:nvPr/>
        </p:nvPicPr>
        <p:blipFill rotWithShape="1">
          <a:blip r:embed="rId3">
            <a:alphaModFix/>
          </a:blip>
          <a:srcRect b="58818" l="19529" r="8126" t="30306"/>
          <a:stretch/>
        </p:blipFill>
        <p:spPr>
          <a:xfrm>
            <a:off x="1599973" y="3073594"/>
            <a:ext cx="8820539" cy="7458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1"/>
          <p:cNvSpPr/>
          <p:nvPr/>
        </p:nvSpPr>
        <p:spPr>
          <a:xfrm>
            <a:off x="-1" y="0"/>
            <a:ext cx="12188952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p31"/>
          <p:cNvSpPr txBox="1"/>
          <p:nvPr>
            <p:ph type="title"/>
          </p:nvPr>
        </p:nvSpPr>
        <p:spPr>
          <a:xfrm>
            <a:off x="838200" y="557188"/>
            <a:ext cx="10515600" cy="1133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Play"/>
              <a:buNone/>
            </a:pPr>
            <a:r>
              <a:rPr b="1" lang="en-US" sz="5200">
                <a:solidFill>
                  <a:schemeClr val="lt1"/>
                </a:solidFill>
              </a:rPr>
              <a:t>Data Analysis Queries</a:t>
            </a:r>
            <a:endParaRPr/>
          </a:p>
        </p:txBody>
      </p:sp>
      <p:cxnSp>
        <p:nvCxnSpPr>
          <p:cNvPr id="283" name="Google Shape;283;p31"/>
          <p:cNvCxnSpPr/>
          <p:nvPr/>
        </p:nvCxnSpPr>
        <p:spPr>
          <a:xfrm>
            <a:off x="1599973" y="1828800"/>
            <a:ext cx="627002" cy="0"/>
          </a:xfrm>
          <a:prstGeom prst="straightConnector1">
            <a:avLst/>
          </a:prstGeom>
          <a:noFill/>
          <a:ln cap="flat" cmpd="sng" w="57150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84" name="Google Shape;284;p31"/>
          <p:cNvSpPr/>
          <p:nvPr/>
        </p:nvSpPr>
        <p:spPr>
          <a:xfrm>
            <a:off x="1488212" y="1945930"/>
            <a:ext cx="9494748" cy="9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#Query1</a:t>
            </a:r>
            <a:r>
              <a:rPr lang="en-US" sz="2000">
                <a:solidFill>
                  <a:schemeClr val="lt1"/>
                </a:solidFill>
              </a:rPr>
              <a:t>4</a:t>
            </a:r>
            <a:r>
              <a:rPr lang="en-U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/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For reservations involving children, what is the most common room type, and what is the average price for that room type?</a:t>
            </a:r>
            <a:endParaRPr/>
          </a:p>
        </p:txBody>
      </p:sp>
      <p:sp>
        <p:nvSpPr>
          <p:cNvPr id="285" name="Google Shape;285;p31"/>
          <p:cNvSpPr txBox="1"/>
          <p:nvPr/>
        </p:nvSpPr>
        <p:spPr>
          <a:xfrm>
            <a:off x="1550976" y="5559792"/>
            <a:ext cx="9020608" cy="923330"/>
          </a:xfrm>
          <a:prstGeom prst="rect">
            <a:avLst/>
          </a:prstGeom>
          <a:solidFill>
            <a:srgbClr val="5C3A9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Insights: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For reservations involving children, Room Type 1 is the preferred choice, with an average room price of 123.12.</a:t>
            </a:r>
            <a:endParaRPr/>
          </a:p>
        </p:txBody>
      </p:sp>
      <p:pic>
        <p:nvPicPr>
          <p:cNvPr descr="A screenshot of a computer&#10;&#10;Description automatically generated" id="286" name="Google Shape;286;p31"/>
          <p:cNvPicPr preferRelativeResize="0"/>
          <p:nvPr/>
        </p:nvPicPr>
        <p:blipFill rotWithShape="1">
          <a:blip r:embed="rId3">
            <a:alphaModFix/>
          </a:blip>
          <a:srcRect b="37551" l="17679" r="46045" t="53606"/>
          <a:stretch/>
        </p:blipFill>
        <p:spPr>
          <a:xfrm>
            <a:off x="1599973" y="4511863"/>
            <a:ext cx="4422711" cy="60649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screenshot of a computer&#10;&#10;Description automatically generated" id="287" name="Google Shape;287;p31"/>
          <p:cNvPicPr preferRelativeResize="0"/>
          <p:nvPr/>
        </p:nvPicPr>
        <p:blipFill rotWithShape="1">
          <a:blip r:embed="rId3">
            <a:alphaModFix/>
          </a:blip>
          <a:srcRect b="53922" l="20714" r="10637" t="26667"/>
          <a:stretch/>
        </p:blipFill>
        <p:spPr>
          <a:xfrm>
            <a:off x="1601558" y="3066853"/>
            <a:ext cx="8369559" cy="13311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title"/>
          </p:nvPr>
        </p:nvSpPr>
        <p:spPr>
          <a:xfrm>
            <a:off x="761840" y="1138265"/>
            <a:ext cx="4544762" cy="14011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</a:pPr>
            <a:r>
              <a:rPr lang="en-US" sz="3200"/>
              <a:t> </a:t>
            </a:r>
            <a:r>
              <a:rPr b="1" lang="en-US">
                <a:solidFill>
                  <a:schemeClr val="lt1"/>
                </a:solidFill>
              </a:rPr>
              <a:t>Project Overview</a:t>
            </a:r>
            <a:endParaRPr/>
          </a:p>
        </p:txBody>
      </p:sp>
      <p:cxnSp>
        <p:nvCxnSpPr>
          <p:cNvPr id="94" name="Google Shape;94;p14"/>
          <p:cNvCxnSpPr/>
          <p:nvPr/>
        </p:nvCxnSpPr>
        <p:spPr>
          <a:xfrm>
            <a:off x="861462" y="871146"/>
            <a:ext cx="736939" cy="0"/>
          </a:xfrm>
          <a:prstGeom prst="straightConnector1">
            <a:avLst/>
          </a:prstGeom>
          <a:noFill/>
          <a:ln cap="flat" cmpd="sng" w="57150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95" name="Google Shape;95;p14"/>
          <p:cNvSpPr txBox="1"/>
          <p:nvPr>
            <p:ph idx="1" type="body"/>
          </p:nvPr>
        </p:nvSpPr>
        <p:spPr>
          <a:xfrm>
            <a:off x="761840" y="2551176"/>
            <a:ext cx="4544762" cy="36029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en-US" sz="2000">
                <a:solidFill>
                  <a:schemeClr val="lt1"/>
                </a:solidFill>
              </a:rPr>
              <a:t>The hotel industry relies on data to make informed decisions and enhance the overall guest experience.  In this project, we delve into a comprehensive hotel reservation dataset to extract meaningful insights. Our goal is to uncover guest preferences, Identify booking trends and discover key factors influencing how the hotel operates.</a:t>
            </a:r>
            <a:endParaRPr sz="2000">
              <a:solidFill>
                <a:schemeClr val="lt1"/>
              </a:solidFill>
            </a:endParaRPr>
          </a:p>
        </p:txBody>
      </p:sp>
      <p:pic>
        <p:nvPicPr>
          <p:cNvPr id="96" name="Google Shape;96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52200" y="1627536"/>
            <a:ext cx="6338471" cy="360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2"/>
          <p:cNvSpPr/>
          <p:nvPr/>
        </p:nvSpPr>
        <p:spPr>
          <a:xfrm>
            <a:off x="-1" y="0"/>
            <a:ext cx="12188952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p32"/>
          <p:cNvSpPr txBox="1"/>
          <p:nvPr>
            <p:ph type="title"/>
          </p:nvPr>
        </p:nvSpPr>
        <p:spPr>
          <a:xfrm>
            <a:off x="838200" y="557188"/>
            <a:ext cx="10515600" cy="1133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Play"/>
              <a:buNone/>
            </a:pPr>
            <a:r>
              <a:rPr b="1" lang="en-US" sz="5200">
                <a:solidFill>
                  <a:schemeClr val="lt1"/>
                </a:solidFill>
              </a:rPr>
              <a:t>Data Analysis Queries</a:t>
            </a:r>
            <a:endParaRPr/>
          </a:p>
        </p:txBody>
      </p:sp>
      <p:cxnSp>
        <p:nvCxnSpPr>
          <p:cNvPr id="294" name="Google Shape;294;p32"/>
          <p:cNvCxnSpPr/>
          <p:nvPr/>
        </p:nvCxnSpPr>
        <p:spPr>
          <a:xfrm>
            <a:off x="1599973" y="1828800"/>
            <a:ext cx="627002" cy="0"/>
          </a:xfrm>
          <a:prstGeom prst="straightConnector1">
            <a:avLst/>
          </a:prstGeom>
          <a:noFill/>
          <a:ln cap="flat" cmpd="sng" w="57150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95" name="Google Shape;295;p32"/>
          <p:cNvSpPr/>
          <p:nvPr/>
        </p:nvSpPr>
        <p:spPr>
          <a:xfrm>
            <a:off x="1488212" y="1945930"/>
            <a:ext cx="9494748" cy="9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#Query1</a:t>
            </a:r>
            <a:r>
              <a:rPr lang="en-US" sz="2000">
                <a:solidFill>
                  <a:schemeClr val="lt1"/>
                </a:solidFill>
              </a:rPr>
              <a:t>5</a:t>
            </a:r>
            <a:r>
              <a:rPr lang="en-U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/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Find the market segment type that generates the highest average price per room?</a:t>
            </a:r>
            <a:endParaRPr/>
          </a:p>
        </p:txBody>
      </p:sp>
      <p:sp>
        <p:nvSpPr>
          <p:cNvPr id="296" name="Google Shape;296;p32"/>
          <p:cNvSpPr txBox="1"/>
          <p:nvPr/>
        </p:nvSpPr>
        <p:spPr>
          <a:xfrm>
            <a:off x="1599973" y="5083931"/>
            <a:ext cx="7506705" cy="923330"/>
          </a:xfrm>
          <a:prstGeom prst="rect">
            <a:avLst/>
          </a:prstGeom>
          <a:solidFill>
            <a:srgbClr val="5C3A9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Insights: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Online bookings generate the highest average room price, reaching 112.46.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screenshot of a computer&#10;&#10;Description automatically generated" id="297" name="Google Shape;297;p32"/>
          <p:cNvPicPr preferRelativeResize="0"/>
          <p:nvPr/>
        </p:nvPicPr>
        <p:blipFill rotWithShape="1">
          <a:blip r:embed="rId3">
            <a:alphaModFix/>
          </a:blip>
          <a:srcRect b="38364" l="17647" r="52123" t="52867"/>
          <a:stretch/>
        </p:blipFill>
        <p:spPr>
          <a:xfrm>
            <a:off x="1599973" y="4073092"/>
            <a:ext cx="3685592" cy="60131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screenshot of a computer&#10;&#10;Description automatically generated" id="298" name="Google Shape;298;p32"/>
          <p:cNvPicPr preferRelativeResize="0"/>
          <p:nvPr/>
        </p:nvPicPr>
        <p:blipFill rotWithShape="1">
          <a:blip r:embed="rId3">
            <a:alphaModFix/>
          </a:blip>
          <a:srcRect b="54465" l="20912" r="23878" t="28680"/>
          <a:stretch/>
        </p:blipFill>
        <p:spPr>
          <a:xfrm>
            <a:off x="1599973" y="2825356"/>
            <a:ext cx="6731180" cy="11559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3"/>
          <p:cNvSpPr/>
          <p:nvPr/>
        </p:nvSpPr>
        <p:spPr>
          <a:xfrm>
            <a:off x="-1" y="0"/>
            <a:ext cx="12188952" cy="6858000"/>
          </a:xfrm>
          <a:prstGeom prst="rect">
            <a:avLst/>
          </a:prstGeom>
          <a:solidFill>
            <a:srgbClr val="674EA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Google Shape;304;p33"/>
          <p:cNvSpPr txBox="1"/>
          <p:nvPr>
            <p:ph type="title"/>
          </p:nvPr>
        </p:nvSpPr>
        <p:spPr>
          <a:xfrm>
            <a:off x="407467" y="437825"/>
            <a:ext cx="10515600" cy="119503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Play"/>
              <a:buNone/>
            </a:pPr>
            <a:r>
              <a:rPr b="1" lang="en-US" sz="5200">
                <a:solidFill>
                  <a:schemeClr val="lt1"/>
                </a:solidFill>
              </a:rPr>
              <a:t>Key Questions </a:t>
            </a:r>
            <a:endParaRPr/>
          </a:p>
        </p:txBody>
      </p:sp>
      <p:cxnSp>
        <p:nvCxnSpPr>
          <p:cNvPr id="305" name="Google Shape;305;p33"/>
          <p:cNvCxnSpPr/>
          <p:nvPr/>
        </p:nvCxnSpPr>
        <p:spPr>
          <a:xfrm>
            <a:off x="1599973" y="1828800"/>
            <a:ext cx="627002" cy="0"/>
          </a:xfrm>
          <a:prstGeom prst="straightConnector1">
            <a:avLst/>
          </a:prstGeom>
          <a:noFill/>
          <a:ln cap="flat" cmpd="sng" w="57150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06" name="Google Shape;306;p33"/>
          <p:cNvSpPr txBox="1"/>
          <p:nvPr/>
        </p:nvSpPr>
        <p:spPr>
          <a:xfrm>
            <a:off x="407475" y="2024750"/>
            <a:ext cx="12066300" cy="483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55000" lnSpcReduction="2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-US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1. What is the total number of reservations in the dataset?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-US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2. Which meal plan is the most popular among guests?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-US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3. What is the average price per room for reservations involving children?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-US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4. How many reservations were made in each year?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-US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5. What is the most  commonly booked room type?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-US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6. How many reservations fall on a weekend (no_of_weekend_nights &gt; 0)?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-US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7. What is the highest, lowest, and average lead time for reservations?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-US" sz="2800">
                <a:solidFill>
                  <a:schemeClr val="lt1"/>
                </a:solidFill>
              </a:rPr>
              <a:t>8</a:t>
            </a:r>
            <a:r>
              <a:rPr lang="en-US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.What is the most common market segment type for reservations?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-US" sz="2800">
                <a:solidFill>
                  <a:schemeClr val="lt1"/>
                </a:solidFill>
              </a:rPr>
              <a:t>9</a:t>
            </a:r>
            <a:r>
              <a:rPr lang="en-US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.W</a:t>
            </a:r>
            <a:r>
              <a:rPr lang="en-US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hat is the total number of confirmed reservations, and what percentage of reservations have a "Confirmed" booking status?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-US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en-US" sz="2800">
                <a:solidFill>
                  <a:schemeClr val="lt1"/>
                </a:solidFill>
              </a:rPr>
              <a:t>0</a:t>
            </a:r>
            <a:r>
              <a:rPr lang="en-US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.What is the total number of adults and children across all reservations?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-US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en-US" sz="2800">
                <a:solidFill>
                  <a:schemeClr val="lt1"/>
                </a:solidFill>
              </a:rPr>
              <a:t>1</a:t>
            </a:r>
            <a:r>
              <a:rPr lang="en-US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.What is the average number of weekend nights for reservations involving children?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-US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en-US" sz="2800">
                <a:solidFill>
                  <a:schemeClr val="lt1"/>
                </a:solidFill>
              </a:rPr>
              <a:t>2</a:t>
            </a:r>
            <a:r>
              <a:rPr lang="en-US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.How many reservations were made in each month of the year?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-US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en-US" sz="2800">
                <a:solidFill>
                  <a:schemeClr val="lt1"/>
                </a:solidFill>
              </a:rPr>
              <a:t>3</a:t>
            </a:r>
            <a:r>
              <a:rPr lang="en-US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.What is the average number of nights (both weekend and weekday) spent by guests for each room type?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-US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en-US" sz="2800">
                <a:solidFill>
                  <a:schemeClr val="lt1"/>
                </a:solidFill>
              </a:rPr>
              <a:t>4</a:t>
            </a:r>
            <a:r>
              <a:rPr lang="en-US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.For reservations involving children, what is the most common room type, and what is the average price for that room type?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-US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en-US" sz="2800">
                <a:solidFill>
                  <a:schemeClr val="lt1"/>
                </a:solidFill>
              </a:rPr>
              <a:t>5</a:t>
            </a:r>
            <a:r>
              <a:rPr lang="en-US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.Find the market segment type that generates the highest average price per room?</a:t>
            </a:r>
            <a:endParaRPr/>
          </a:p>
          <a:p>
            <a:pPr indent="-144145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sz="2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C112D"/>
        </a:solidFill>
      </p:bgPr>
    </p:bg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4"/>
          <p:cNvSpPr txBox="1"/>
          <p:nvPr>
            <p:ph type="title"/>
          </p:nvPr>
        </p:nvSpPr>
        <p:spPr>
          <a:xfrm>
            <a:off x="838200" y="1"/>
            <a:ext cx="10515600" cy="82109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Play"/>
              <a:buNone/>
            </a:pPr>
            <a:r>
              <a:rPr b="1" lang="en-US">
                <a:solidFill>
                  <a:schemeClr val="lt1"/>
                </a:solidFill>
              </a:rPr>
              <a:t>Overall Insights:-</a:t>
            </a:r>
            <a:endParaRPr/>
          </a:p>
        </p:txBody>
      </p:sp>
      <p:sp>
        <p:nvSpPr>
          <p:cNvPr id="312" name="Google Shape;312;p34"/>
          <p:cNvSpPr txBox="1"/>
          <p:nvPr>
            <p:ph idx="1" type="body"/>
          </p:nvPr>
        </p:nvSpPr>
        <p:spPr>
          <a:xfrm>
            <a:off x="251927" y="1000124"/>
            <a:ext cx="11541967" cy="5643272"/>
          </a:xfrm>
          <a:prstGeom prst="rect">
            <a:avLst/>
          </a:prstGeom>
          <a:solidFill>
            <a:srgbClr val="674EA7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</a:pPr>
            <a:r>
              <a:rPr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There are 700 reservations in the dataset.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</a:pPr>
            <a:r>
              <a:rPr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Meal Plan 1 stands out as the most popular choice among guests.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</a:pPr>
            <a:r>
              <a:rPr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Reservations involving children have an average room price of 144.6.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</a:pPr>
            <a:r>
              <a:rPr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 2017, there were 123 reservations. Subsequently, in 2018, there was a notable increase in reservations, indicating positive growth.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</a:pPr>
            <a:r>
              <a:rPr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Room Type 1 is the preferred choice for bookings.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</a:pPr>
            <a:r>
              <a:rPr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Guests show a preference for weekday night stays (656) over weekends (383).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</a:pPr>
            <a:r>
              <a:rPr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Diverse booking behaviors with lead times ranging from 0 to 443 days. On average, guests make reservations approximately 83 days (around 3 months) ahead of their arrival dates.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</a:pPr>
            <a:r>
              <a:rPr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Urgent last-minute bookings (same-day arrivals) are most common among guests from online, corporate, and offline market segments.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</a:pPr>
            <a:r>
              <a:rPr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    Guests with the longest lead time predominantly come from the online platform.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</a:pPr>
            <a:r>
              <a:rPr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Online market segment is the most popular choice.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</a:pPr>
            <a:r>
              <a:rPr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493 out of 700 reservations are confirmed, indicating a 70.43% success rate.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</a:pPr>
            <a:r>
              <a:rPr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Majority of reservations (1,316) involve adult guests.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</a:pPr>
            <a:r>
              <a:rPr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Reservations with children suggest a preference for one-night stays on weekends.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</a:pPr>
            <a:r>
              <a:rPr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October is the peak reservation month, while January records the lowest reservations.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</a:pPr>
            <a:r>
              <a:rPr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Room Type 4 guests prefer longer night stays (average of 3.80 nights), while Room Type 5 guests opt for shorter durations (average of 2.50 nights).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</a:pPr>
            <a:r>
              <a:rPr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For reservations involving children, Room Type 1 is the preferred choice, with an average room price of 123.12.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</a:pPr>
            <a:r>
              <a:rPr lang="en-US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Online bookings generate the highest average room price, reaching 112.46.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5"/>
          <p:cNvSpPr/>
          <p:nvPr/>
        </p:nvSpPr>
        <p:spPr>
          <a:xfrm>
            <a:off x="-1" y="0"/>
            <a:ext cx="12188952" cy="6858000"/>
          </a:xfrm>
          <a:prstGeom prst="rect">
            <a:avLst/>
          </a:prstGeom>
          <a:solidFill>
            <a:srgbClr val="674EA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8" name="Google Shape;318;p35"/>
          <p:cNvSpPr txBox="1"/>
          <p:nvPr>
            <p:ph type="title"/>
          </p:nvPr>
        </p:nvSpPr>
        <p:spPr>
          <a:xfrm>
            <a:off x="407467" y="437825"/>
            <a:ext cx="10515600" cy="1133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Play"/>
              <a:buNone/>
            </a:pPr>
            <a:r>
              <a:rPr lang="en-US" sz="5200"/>
              <a:t> </a:t>
            </a:r>
            <a:r>
              <a:rPr b="1" lang="en-US" sz="5200">
                <a:solidFill>
                  <a:schemeClr val="lt1"/>
                </a:solidFill>
              </a:rPr>
              <a:t>Recommendations</a:t>
            </a:r>
            <a:endParaRPr/>
          </a:p>
        </p:txBody>
      </p:sp>
      <p:cxnSp>
        <p:nvCxnSpPr>
          <p:cNvPr id="319" name="Google Shape;319;p35"/>
          <p:cNvCxnSpPr/>
          <p:nvPr/>
        </p:nvCxnSpPr>
        <p:spPr>
          <a:xfrm>
            <a:off x="1599973" y="1828800"/>
            <a:ext cx="627002" cy="0"/>
          </a:xfrm>
          <a:prstGeom prst="straightConnector1">
            <a:avLst/>
          </a:prstGeom>
          <a:noFill/>
          <a:ln cap="flat" cmpd="sng" w="57150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20" name="Google Shape;320;p35"/>
          <p:cNvSpPr txBox="1"/>
          <p:nvPr>
            <p:ph idx="1" type="body"/>
          </p:nvPr>
        </p:nvSpPr>
        <p:spPr>
          <a:xfrm>
            <a:off x="838200" y="2068837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</a:pPr>
            <a:r>
              <a:rPr lang="en-US" sz="1600">
                <a:solidFill>
                  <a:schemeClr val="lt1"/>
                </a:solidFill>
              </a:rPr>
              <a:t>Implement targeted promotions for Room Type 1 to capitalize on its popularity.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</a:pPr>
            <a:r>
              <a:rPr lang="en-US" sz="1600">
                <a:solidFill>
                  <a:schemeClr val="lt1"/>
                </a:solidFill>
              </a:rPr>
              <a:t>Tailor marketing strategies to attract online bookings, the most prevalent segment.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</a:pPr>
            <a:r>
              <a:rPr lang="en-US" sz="1600">
                <a:solidFill>
                  <a:schemeClr val="lt1"/>
                </a:solidFill>
              </a:rPr>
              <a:t>Explore partnerships or promotions to boost reservations during quieter months like January.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</a:pPr>
            <a:r>
              <a:rPr lang="en-US" sz="1600">
                <a:solidFill>
                  <a:schemeClr val="lt1"/>
                </a:solidFill>
              </a:rPr>
              <a:t>Enhance confirmation and booking processes to maintain the high success rate of reservations.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</a:pPr>
            <a:r>
              <a:rPr lang="en-US" sz="1600">
                <a:solidFill>
                  <a:schemeClr val="lt1"/>
                </a:solidFill>
              </a:rPr>
              <a:t>Introduce special packages and incentives to attract guests seeking longer stays, especially those choosing Room Type 4.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</a:pPr>
            <a:r>
              <a:rPr lang="en-US" sz="1600">
                <a:solidFill>
                  <a:schemeClr val="lt1"/>
                </a:solidFill>
              </a:rPr>
              <a:t>Focus on enhancing services and promotions during weekdays to meet the strong demand for reservations on weekday nights (656), creating an opportunity to attract a larger number of guests.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</a:pPr>
            <a:r>
              <a:rPr lang="en-US" sz="1600">
                <a:solidFill>
                  <a:schemeClr val="lt1"/>
                </a:solidFill>
              </a:rPr>
              <a:t>Offer special discounts or promotions for guests making last-minute bookings. This strategy not only attracts more bookings but also minimizes the chance of cancellations.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</a:pPr>
            <a:r>
              <a:rPr lang="en-US" sz="1600">
                <a:solidFill>
                  <a:schemeClr val="lt1"/>
                </a:solidFill>
              </a:rPr>
              <a:t>Improve the hotel experience for families by introducing special amenities and activities. Create attractive packages for one-night stays on weekends, designed for families looking for a weekend getaway.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</a:pPr>
            <a:r>
              <a:rPr lang="en-US" sz="1600">
                <a:solidFill>
                  <a:schemeClr val="lt1"/>
                </a:solidFill>
              </a:rPr>
              <a:t>Continue monitoring and adapting strategies based on changing guest preferences and market trends.</a:t>
            </a:r>
            <a:endParaRPr sz="16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p36"/>
          <p:cNvSpPr/>
          <p:nvPr/>
        </p:nvSpPr>
        <p:spPr>
          <a:xfrm>
            <a:off x="3" y="0"/>
            <a:ext cx="9339300" cy="68580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33000">
                <a:srgbClr val="000000">
                  <a:alpha val="63921"/>
                </a:srgbClr>
              </a:gs>
              <a:gs pos="58000">
                <a:schemeClr val="dk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36"/>
          <p:cNvSpPr txBox="1"/>
          <p:nvPr/>
        </p:nvSpPr>
        <p:spPr>
          <a:xfrm>
            <a:off x="477981" y="1122363"/>
            <a:ext cx="4023300" cy="3204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Thank You</a:t>
            </a:r>
            <a:endParaRPr/>
          </a:p>
        </p:txBody>
      </p:sp>
      <p:sp>
        <p:nvSpPr>
          <p:cNvPr id="328" name="Google Shape;328;p36"/>
          <p:cNvSpPr/>
          <p:nvPr/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9" name="Google Shape;329;p36"/>
          <p:cNvSpPr/>
          <p:nvPr/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30" name="Google Shape;33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01906" y="440881"/>
            <a:ext cx="7962975" cy="5975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/>
          <p:nvPr/>
        </p:nvSpPr>
        <p:spPr>
          <a:xfrm>
            <a:off x="76199" y="0"/>
            <a:ext cx="1218900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15"/>
          <p:cNvSpPr txBox="1"/>
          <p:nvPr>
            <p:ph type="title"/>
          </p:nvPr>
        </p:nvSpPr>
        <p:spPr>
          <a:xfrm>
            <a:off x="838200" y="557188"/>
            <a:ext cx="10515600" cy="1133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Play"/>
              <a:buNone/>
            </a:pPr>
            <a:r>
              <a:rPr lang="en-US" sz="5200"/>
              <a:t> </a:t>
            </a:r>
            <a:r>
              <a:rPr b="1" lang="en-US" sz="5200">
                <a:solidFill>
                  <a:schemeClr val="lt1"/>
                </a:solidFill>
              </a:rPr>
              <a:t>Objective</a:t>
            </a:r>
            <a:endParaRPr/>
          </a:p>
        </p:txBody>
      </p:sp>
      <p:cxnSp>
        <p:nvCxnSpPr>
          <p:cNvPr id="103" name="Google Shape;103;p15"/>
          <p:cNvCxnSpPr/>
          <p:nvPr/>
        </p:nvCxnSpPr>
        <p:spPr>
          <a:xfrm>
            <a:off x="1599973" y="1828800"/>
            <a:ext cx="627002" cy="0"/>
          </a:xfrm>
          <a:prstGeom prst="straightConnector1">
            <a:avLst/>
          </a:prstGeom>
          <a:noFill/>
          <a:ln cap="flat" cmpd="sng" w="57150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04" name="Google Shape;104;p15"/>
          <p:cNvSpPr/>
          <p:nvPr/>
        </p:nvSpPr>
        <p:spPr>
          <a:xfrm>
            <a:off x="1447572" y="2325818"/>
            <a:ext cx="9494748" cy="11031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Our objective is to leverage SQL for  in-depth exploration and analysis of the dataset. By addressing specific queries related to the dataset , our goal is to reveal patterns that will guide strategic decisions and optimize the overall performance of the hotel.</a:t>
            </a:r>
            <a:endParaRPr sz="2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5"/>
          <p:cNvSpPr txBox="1"/>
          <p:nvPr/>
        </p:nvSpPr>
        <p:spPr>
          <a:xfrm>
            <a:off x="3823427" y="3798525"/>
            <a:ext cx="4067100" cy="66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740">
                <a:solidFill>
                  <a:srgbClr val="D0D0D0"/>
                </a:solidFill>
                <a:latin typeface="Arial"/>
                <a:ea typeface="Arial"/>
                <a:cs typeface="Arial"/>
                <a:sym typeface="Arial"/>
              </a:rPr>
              <a:t>Tools</a:t>
            </a:r>
            <a:r>
              <a:rPr b="1" lang="en-US" sz="3740">
                <a:solidFill>
                  <a:srgbClr val="D0D0D0"/>
                </a:solidFill>
              </a:rPr>
              <a:t> </a:t>
            </a:r>
            <a:r>
              <a:rPr b="1" lang="en-US" sz="3740">
                <a:solidFill>
                  <a:srgbClr val="D0D0D0"/>
                </a:solidFill>
                <a:latin typeface="Arial"/>
                <a:ea typeface="Arial"/>
                <a:cs typeface="Arial"/>
                <a:sym typeface="Arial"/>
              </a:rPr>
              <a:t>Used:-</a:t>
            </a:r>
            <a:endParaRPr b="1" sz="4400">
              <a:solidFill>
                <a:srgbClr val="D0D0D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logo with a dolphin&#10;&#10;Description automatically generated" id="106" name="Google Shape;106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76948" y="4600246"/>
            <a:ext cx="3168289" cy="15279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6"/>
          <p:cNvSpPr txBox="1"/>
          <p:nvPr>
            <p:ph type="title"/>
          </p:nvPr>
        </p:nvSpPr>
        <p:spPr>
          <a:xfrm>
            <a:off x="838200" y="365126"/>
            <a:ext cx="10515600" cy="8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Play"/>
              <a:buNone/>
            </a:pPr>
            <a:r>
              <a:rPr b="1" lang="en-US">
                <a:solidFill>
                  <a:schemeClr val="lt1"/>
                </a:solidFill>
              </a:rPr>
              <a:t>Dataset Overview</a:t>
            </a:r>
            <a:endParaRPr/>
          </a:p>
        </p:txBody>
      </p:sp>
      <p:pic>
        <p:nvPicPr>
          <p:cNvPr descr="A screenshot of a computer&#10;&#10;Description automatically generated" id="112" name="Google Shape;112;p16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30097" l="28576" r="31776" t="38304"/>
          <a:stretch/>
        </p:blipFill>
        <p:spPr>
          <a:xfrm>
            <a:off x="929640" y="1310165"/>
            <a:ext cx="6221240" cy="35115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screenshot of a computer&#10;&#10;Description automatically generated" id="113" name="Google Shape;113;p16"/>
          <p:cNvPicPr preferRelativeResize="0"/>
          <p:nvPr/>
        </p:nvPicPr>
        <p:blipFill rotWithShape="1">
          <a:blip r:embed="rId4">
            <a:alphaModFix/>
          </a:blip>
          <a:srcRect b="40841" l="16834" r="4957" t="45201"/>
          <a:stretch/>
        </p:blipFill>
        <p:spPr>
          <a:xfrm>
            <a:off x="929640" y="5283200"/>
            <a:ext cx="9313867" cy="1362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 txBox="1"/>
          <p:nvPr>
            <p:ph type="title"/>
          </p:nvPr>
        </p:nvSpPr>
        <p:spPr>
          <a:xfrm>
            <a:off x="838200" y="365126"/>
            <a:ext cx="10515600" cy="66015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lay"/>
              <a:buNone/>
            </a:pPr>
            <a:r>
              <a:rPr b="1" lang="en-US">
                <a:solidFill>
                  <a:schemeClr val="lt1"/>
                </a:solidFill>
              </a:rPr>
              <a:t>Data Exploration with SQL</a:t>
            </a:r>
            <a:endParaRPr b="1">
              <a:solidFill>
                <a:schemeClr val="lt1"/>
              </a:solidFill>
            </a:endParaRPr>
          </a:p>
        </p:txBody>
      </p:sp>
      <p:pic>
        <p:nvPicPr>
          <p:cNvPr descr="A screenshot of a computer&#10;&#10;Description automatically generated" id="119" name="Google Shape;119;p17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67239" l="18610" r="60900" t="22253"/>
          <a:stretch/>
        </p:blipFill>
        <p:spPr>
          <a:xfrm>
            <a:off x="1076960" y="1558718"/>
            <a:ext cx="3533073" cy="42828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screenshot of a computer&#10;&#10;Description automatically generated" id="120" name="Google Shape;120;p17"/>
          <p:cNvPicPr preferRelativeResize="0"/>
          <p:nvPr/>
        </p:nvPicPr>
        <p:blipFill rotWithShape="1">
          <a:blip r:embed="rId4">
            <a:alphaModFix/>
          </a:blip>
          <a:srcRect b="49176" l="15750" r="47082" t="44578"/>
          <a:stretch/>
        </p:blipFill>
        <p:spPr>
          <a:xfrm>
            <a:off x="1076960" y="2581597"/>
            <a:ext cx="4724400" cy="42828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screenshot of a computer&#10;&#10;Description automatically generated" id="121" name="Google Shape;121;p17"/>
          <p:cNvPicPr preferRelativeResize="0"/>
          <p:nvPr/>
        </p:nvPicPr>
        <p:blipFill rotWithShape="1">
          <a:blip r:embed="rId5">
            <a:alphaModFix/>
          </a:blip>
          <a:srcRect b="13429" l="17416" r="58418" t="54815"/>
          <a:stretch/>
        </p:blipFill>
        <p:spPr>
          <a:xfrm>
            <a:off x="1005839" y="5086704"/>
            <a:ext cx="4724400" cy="158882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screenshot of a computer&#10;&#10;Description automatically generated" id="122" name="Google Shape;122;p17"/>
          <p:cNvPicPr preferRelativeResize="0"/>
          <p:nvPr/>
        </p:nvPicPr>
        <p:blipFill rotWithShape="1">
          <a:blip r:embed="rId4">
            <a:alphaModFix/>
          </a:blip>
          <a:srcRect b="65408" l="15750" r="47082" t="27628"/>
          <a:stretch/>
        </p:blipFill>
        <p:spPr>
          <a:xfrm>
            <a:off x="1076960" y="2110500"/>
            <a:ext cx="4724400" cy="47752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screenshot of a computer&#10;&#10;Description automatically generated" id="123" name="Google Shape;123;p17"/>
          <p:cNvPicPr preferRelativeResize="0"/>
          <p:nvPr/>
        </p:nvPicPr>
        <p:blipFill rotWithShape="1">
          <a:blip r:embed="rId6">
            <a:alphaModFix/>
          </a:blip>
          <a:srcRect b="56444" l="20416" r="46001" t="26073"/>
          <a:stretch/>
        </p:blipFill>
        <p:spPr>
          <a:xfrm>
            <a:off x="1005839" y="3865925"/>
            <a:ext cx="4724400" cy="119888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screenshot of a computer&#10;&#10;Description automatically generated" id="124" name="Google Shape;124;p17"/>
          <p:cNvPicPr preferRelativeResize="0"/>
          <p:nvPr/>
        </p:nvPicPr>
        <p:blipFill rotWithShape="1">
          <a:blip r:embed="rId6">
            <a:alphaModFix/>
          </a:blip>
          <a:srcRect b="75066" l="20416" r="46001" t="17361"/>
          <a:stretch/>
        </p:blipFill>
        <p:spPr>
          <a:xfrm>
            <a:off x="1005839" y="3335596"/>
            <a:ext cx="4724400" cy="51938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screenshot of a computer&#10;&#10;Description automatically generated" id="125" name="Google Shape;125;p17"/>
          <p:cNvPicPr preferRelativeResize="0"/>
          <p:nvPr/>
        </p:nvPicPr>
        <p:blipFill rotWithShape="1">
          <a:blip r:embed="rId7">
            <a:alphaModFix/>
          </a:blip>
          <a:srcRect b="51417" l="20916" r="33333" t="42339"/>
          <a:stretch/>
        </p:blipFill>
        <p:spPr>
          <a:xfrm>
            <a:off x="6461762" y="1750469"/>
            <a:ext cx="5577840" cy="42828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screenshot of a computer&#10;&#10;Description automatically generated" id="126" name="Google Shape;126;p17"/>
          <p:cNvPicPr preferRelativeResize="0"/>
          <p:nvPr/>
        </p:nvPicPr>
        <p:blipFill rotWithShape="1">
          <a:blip r:embed="rId7">
            <a:alphaModFix/>
          </a:blip>
          <a:srcRect b="37610" l="16167" r="40416" t="54817"/>
          <a:stretch/>
        </p:blipFill>
        <p:spPr>
          <a:xfrm>
            <a:off x="6461762" y="2185775"/>
            <a:ext cx="5577840" cy="572697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17"/>
          <p:cNvSpPr txBox="1"/>
          <p:nvPr/>
        </p:nvSpPr>
        <p:spPr>
          <a:xfrm>
            <a:off x="6421122" y="3429000"/>
            <a:ext cx="4795520" cy="923330"/>
          </a:xfrm>
          <a:prstGeom prst="rect">
            <a:avLst/>
          </a:prstGeom>
          <a:solidFill>
            <a:srgbClr val="A64D79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Insights: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The dataset consists  of 700 rows and 12 columns, spanning from 2017 to 2018.</a:t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8"/>
          <p:cNvSpPr/>
          <p:nvPr/>
        </p:nvSpPr>
        <p:spPr>
          <a:xfrm>
            <a:off x="-1" y="0"/>
            <a:ext cx="12188952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18"/>
          <p:cNvSpPr txBox="1"/>
          <p:nvPr>
            <p:ph type="title"/>
          </p:nvPr>
        </p:nvSpPr>
        <p:spPr>
          <a:xfrm>
            <a:off x="838200" y="557188"/>
            <a:ext cx="10515600" cy="1133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Play"/>
              <a:buNone/>
            </a:pPr>
            <a:r>
              <a:rPr b="1" lang="en-US" sz="5200">
                <a:solidFill>
                  <a:schemeClr val="lt1"/>
                </a:solidFill>
              </a:rPr>
              <a:t>Data Analysis Queries</a:t>
            </a:r>
            <a:endParaRPr/>
          </a:p>
        </p:txBody>
      </p:sp>
      <p:cxnSp>
        <p:nvCxnSpPr>
          <p:cNvPr id="134" name="Google Shape;134;p18"/>
          <p:cNvCxnSpPr/>
          <p:nvPr/>
        </p:nvCxnSpPr>
        <p:spPr>
          <a:xfrm>
            <a:off x="1599973" y="1828800"/>
            <a:ext cx="627002" cy="0"/>
          </a:xfrm>
          <a:prstGeom prst="straightConnector1">
            <a:avLst/>
          </a:prstGeom>
          <a:noFill/>
          <a:ln cap="flat" cmpd="sng" w="57150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35" name="Google Shape;135;p18"/>
          <p:cNvSpPr/>
          <p:nvPr/>
        </p:nvSpPr>
        <p:spPr>
          <a:xfrm>
            <a:off x="1488212" y="2006264"/>
            <a:ext cx="9494748" cy="7251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#Query1 :</a:t>
            </a:r>
            <a:endParaRPr/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What is the total number of reservations in the dataset?</a:t>
            </a:r>
            <a:endParaRPr sz="2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screenshot of a computer&#10;&#10;Description automatically generated" id="136" name="Google Shape;136;p18"/>
          <p:cNvPicPr preferRelativeResize="0"/>
          <p:nvPr/>
        </p:nvPicPr>
        <p:blipFill rotWithShape="1">
          <a:blip r:embed="rId3">
            <a:alphaModFix/>
          </a:blip>
          <a:srcRect b="65446" l="20417" r="49266" t="26284"/>
          <a:stretch/>
        </p:blipFill>
        <p:spPr>
          <a:xfrm>
            <a:off x="1599973" y="3112906"/>
            <a:ext cx="3622267" cy="65449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screenshot of a computer&#10;&#10;Description automatically generated" id="137" name="Google Shape;137;p18"/>
          <p:cNvPicPr preferRelativeResize="0"/>
          <p:nvPr/>
        </p:nvPicPr>
        <p:blipFill rotWithShape="1">
          <a:blip r:embed="rId3">
            <a:alphaModFix/>
          </a:blip>
          <a:srcRect b="37037" l="17166" r="69750" t="51140"/>
          <a:stretch/>
        </p:blipFill>
        <p:spPr>
          <a:xfrm>
            <a:off x="1599973" y="3944862"/>
            <a:ext cx="1595120" cy="810801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8"/>
          <p:cNvSpPr txBox="1"/>
          <p:nvPr/>
        </p:nvSpPr>
        <p:spPr>
          <a:xfrm>
            <a:off x="1599973" y="4989534"/>
            <a:ext cx="4795520" cy="646331"/>
          </a:xfrm>
          <a:prstGeom prst="rect">
            <a:avLst/>
          </a:prstGeom>
          <a:solidFill>
            <a:srgbClr val="5C3A9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Insights: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There are 700 reservations in the dataset.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9"/>
          <p:cNvSpPr/>
          <p:nvPr/>
        </p:nvSpPr>
        <p:spPr>
          <a:xfrm>
            <a:off x="-1" y="0"/>
            <a:ext cx="1218900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19"/>
          <p:cNvSpPr txBox="1"/>
          <p:nvPr>
            <p:ph type="title"/>
          </p:nvPr>
        </p:nvSpPr>
        <p:spPr>
          <a:xfrm>
            <a:off x="838200" y="557188"/>
            <a:ext cx="10515600" cy="1133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Play"/>
              <a:buNone/>
            </a:pPr>
            <a:r>
              <a:rPr b="1" lang="en-US" sz="5200">
                <a:solidFill>
                  <a:schemeClr val="lt1"/>
                </a:solidFill>
              </a:rPr>
              <a:t>Data Analysis Queries</a:t>
            </a:r>
            <a:endParaRPr/>
          </a:p>
        </p:txBody>
      </p:sp>
      <p:cxnSp>
        <p:nvCxnSpPr>
          <p:cNvPr id="145" name="Google Shape;145;p19"/>
          <p:cNvCxnSpPr/>
          <p:nvPr/>
        </p:nvCxnSpPr>
        <p:spPr>
          <a:xfrm>
            <a:off x="1599973" y="1828800"/>
            <a:ext cx="627002" cy="0"/>
          </a:xfrm>
          <a:prstGeom prst="straightConnector1">
            <a:avLst/>
          </a:prstGeom>
          <a:noFill/>
          <a:ln cap="flat" cmpd="sng" w="57150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46" name="Google Shape;146;p19"/>
          <p:cNvSpPr/>
          <p:nvPr/>
        </p:nvSpPr>
        <p:spPr>
          <a:xfrm>
            <a:off x="1437412" y="2008244"/>
            <a:ext cx="9494748" cy="11031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#Query2 :</a:t>
            </a:r>
            <a:endParaRPr/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Which meal plan is the most popular among guests?</a:t>
            </a:r>
            <a:endParaRPr sz="2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19"/>
          <p:cNvSpPr txBox="1"/>
          <p:nvPr/>
        </p:nvSpPr>
        <p:spPr>
          <a:xfrm>
            <a:off x="1599973" y="5004026"/>
            <a:ext cx="4795520" cy="923330"/>
          </a:xfrm>
          <a:prstGeom prst="rect">
            <a:avLst/>
          </a:prstGeom>
          <a:solidFill>
            <a:srgbClr val="5C3A9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Insights: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Meal Plan 1 stands out as the most popular choice among guests.</a:t>
            </a:r>
            <a:endParaRPr/>
          </a:p>
        </p:txBody>
      </p:sp>
      <p:pic>
        <p:nvPicPr>
          <p:cNvPr descr="A screenshot of a computer&#10;&#10;Description automatically generated" id="148" name="Google Shape;148;p19"/>
          <p:cNvPicPr preferRelativeResize="0"/>
          <p:nvPr/>
        </p:nvPicPr>
        <p:blipFill rotWithShape="1">
          <a:blip r:embed="rId3">
            <a:alphaModFix/>
          </a:blip>
          <a:srcRect b="57630" l="20416" r="28999" t="29080"/>
          <a:stretch/>
        </p:blipFill>
        <p:spPr>
          <a:xfrm>
            <a:off x="1599973" y="2973308"/>
            <a:ext cx="6167120" cy="91138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screenshot of a computer&#10;&#10;Description automatically generated" id="149" name="Google Shape;149;p19"/>
          <p:cNvPicPr preferRelativeResize="0"/>
          <p:nvPr/>
        </p:nvPicPr>
        <p:blipFill rotWithShape="1">
          <a:blip r:embed="rId3">
            <a:alphaModFix/>
          </a:blip>
          <a:srcRect b="38988" l="16582" r="62083" t="51587"/>
          <a:stretch/>
        </p:blipFill>
        <p:spPr>
          <a:xfrm>
            <a:off x="1599973" y="4006173"/>
            <a:ext cx="2600960" cy="6463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0"/>
          <p:cNvSpPr/>
          <p:nvPr/>
        </p:nvSpPr>
        <p:spPr>
          <a:xfrm>
            <a:off x="-1" y="0"/>
            <a:ext cx="12188952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0"/>
          <p:cNvSpPr txBox="1"/>
          <p:nvPr>
            <p:ph type="title"/>
          </p:nvPr>
        </p:nvSpPr>
        <p:spPr>
          <a:xfrm>
            <a:off x="838200" y="557188"/>
            <a:ext cx="10515600" cy="1133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Play"/>
              <a:buNone/>
            </a:pPr>
            <a:r>
              <a:rPr b="1" lang="en-US" sz="5200">
                <a:solidFill>
                  <a:schemeClr val="lt1"/>
                </a:solidFill>
              </a:rPr>
              <a:t>Data Analysis Queries</a:t>
            </a:r>
            <a:endParaRPr/>
          </a:p>
        </p:txBody>
      </p:sp>
      <p:cxnSp>
        <p:nvCxnSpPr>
          <p:cNvPr id="156" name="Google Shape;156;p20"/>
          <p:cNvCxnSpPr/>
          <p:nvPr/>
        </p:nvCxnSpPr>
        <p:spPr>
          <a:xfrm>
            <a:off x="1599973" y="1828800"/>
            <a:ext cx="627002" cy="0"/>
          </a:xfrm>
          <a:prstGeom prst="straightConnector1">
            <a:avLst/>
          </a:prstGeom>
          <a:noFill/>
          <a:ln cap="flat" cmpd="sng" w="57150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57" name="Google Shape;157;p20"/>
          <p:cNvSpPr/>
          <p:nvPr/>
        </p:nvSpPr>
        <p:spPr>
          <a:xfrm>
            <a:off x="1437412" y="1988454"/>
            <a:ext cx="9494748" cy="11031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#Query3:</a:t>
            </a:r>
            <a:endParaRPr/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What is the average price per room for reservations involving children?</a:t>
            </a:r>
            <a:endParaRPr sz="2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20"/>
          <p:cNvSpPr txBox="1"/>
          <p:nvPr/>
        </p:nvSpPr>
        <p:spPr>
          <a:xfrm>
            <a:off x="1599973" y="5004026"/>
            <a:ext cx="4795520" cy="923330"/>
          </a:xfrm>
          <a:prstGeom prst="rect">
            <a:avLst/>
          </a:prstGeom>
          <a:solidFill>
            <a:srgbClr val="5C3A9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Insights: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Reservations involving children have an average room price of 144.6.</a:t>
            </a:r>
            <a:endParaRPr/>
          </a:p>
        </p:txBody>
      </p:sp>
      <p:pic>
        <p:nvPicPr>
          <p:cNvPr descr="A screenshot of a computer&#10;&#10;Description automatically generated" id="159" name="Google Shape;159;p20"/>
          <p:cNvPicPr preferRelativeResize="0"/>
          <p:nvPr/>
        </p:nvPicPr>
        <p:blipFill rotWithShape="1">
          <a:blip r:embed="rId3">
            <a:alphaModFix/>
          </a:blip>
          <a:srcRect b="66074" l="20249" r="30916" t="23407"/>
          <a:stretch/>
        </p:blipFill>
        <p:spPr>
          <a:xfrm>
            <a:off x="1599973" y="2953518"/>
            <a:ext cx="5953760" cy="72135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screenshot of a computer&#10;&#10;Description automatically generated" id="160" name="Google Shape;160;p20"/>
          <p:cNvPicPr preferRelativeResize="0"/>
          <p:nvPr/>
        </p:nvPicPr>
        <p:blipFill rotWithShape="1">
          <a:blip r:embed="rId3">
            <a:alphaModFix/>
          </a:blip>
          <a:srcRect b="39716" l="17584" r="59750" t="51587"/>
          <a:stretch/>
        </p:blipFill>
        <p:spPr>
          <a:xfrm>
            <a:off x="1599973" y="3862943"/>
            <a:ext cx="2763520" cy="5963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1"/>
          <p:cNvSpPr/>
          <p:nvPr/>
        </p:nvSpPr>
        <p:spPr>
          <a:xfrm>
            <a:off x="-1" y="0"/>
            <a:ext cx="12188952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21"/>
          <p:cNvSpPr txBox="1"/>
          <p:nvPr>
            <p:ph type="title"/>
          </p:nvPr>
        </p:nvSpPr>
        <p:spPr>
          <a:xfrm>
            <a:off x="838200" y="557188"/>
            <a:ext cx="10515600" cy="1133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Play"/>
              <a:buNone/>
            </a:pPr>
            <a:r>
              <a:rPr b="1" lang="en-US" sz="5200">
                <a:solidFill>
                  <a:schemeClr val="lt1"/>
                </a:solidFill>
              </a:rPr>
              <a:t>Data Analysis Queries</a:t>
            </a:r>
            <a:endParaRPr/>
          </a:p>
        </p:txBody>
      </p:sp>
      <p:cxnSp>
        <p:nvCxnSpPr>
          <p:cNvPr id="167" name="Google Shape;167;p21"/>
          <p:cNvCxnSpPr/>
          <p:nvPr/>
        </p:nvCxnSpPr>
        <p:spPr>
          <a:xfrm>
            <a:off x="1599973" y="1828800"/>
            <a:ext cx="627002" cy="0"/>
          </a:xfrm>
          <a:prstGeom prst="straightConnector1">
            <a:avLst/>
          </a:prstGeom>
          <a:noFill/>
          <a:ln cap="flat" cmpd="sng" w="57150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68" name="Google Shape;168;p21"/>
          <p:cNvSpPr/>
          <p:nvPr/>
        </p:nvSpPr>
        <p:spPr>
          <a:xfrm>
            <a:off x="1447572" y="1987793"/>
            <a:ext cx="9494748" cy="7527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#Query4:</a:t>
            </a:r>
            <a:endParaRPr/>
          </a:p>
          <a:p>
            <a:pPr indent="0" lvl="0" marL="0" marR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How many reservations were made in each year?</a:t>
            </a:r>
            <a:endParaRPr sz="2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1"/>
          <p:cNvSpPr txBox="1"/>
          <p:nvPr/>
        </p:nvSpPr>
        <p:spPr>
          <a:xfrm>
            <a:off x="1599972" y="5004026"/>
            <a:ext cx="6629627" cy="1200329"/>
          </a:xfrm>
          <a:prstGeom prst="rect">
            <a:avLst/>
          </a:prstGeom>
          <a:solidFill>
            <a:srgbClr val="5C3A9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Insights: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 2017, there were 123 reservations. Subsequently, in 2018, the reservations experienced a significant increase, indicating positive growth.</a:t>
            </a:r>
            <a:endParaRPr/>
          </a:p>
        </p:txBody>
      </p:sp>
      <p:pic>
        <p:nvPicPr>
          <p:cNvPr descr="A screenshot of a computer&#10;&#10;Description automatically generated" id="170" name="Google Shape;170;p21"/>
          <p:cNvPicPr preferRelativeResize="0"/>
          <p:nvPr/>
        </p:nvPicPr>
        <p:blipFill rotWithShape="1">
          <a:blip r:embed="rId3">
            <a:alphaModFix/>
          </a:blip>
          <a:srcRect b="56933" l="19417" r="28499" t="32091"/>
          <a:stretch/>
        </p:blipFill>
        <p:spPr>
          <a:xfrm>
            <a:off x="1612068" y="2904358"/>
            <a:ext cx="6350000" cy="75272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screenshot of a computer&#10;&#10;Description automatically generated" id="171" name="Google Shape;171;p21"/>
          <p:cNvPicPr preferRelativeResize="0"/>
          <p:nvPr/>
        </p:nvPicPr>
        <p:blipFill rotWithShape="1">
          <a:blip r:embed="rId3">
            <a:alphaModFix/>
          </a:blip>
          <a:srcRect b="37664" l="17000" r="67250" t="51360"/>
          <a:stretch/>
        </p:blipFill>
        <p:spPr>
          <a:xfrm>
            <a:off x="1599973" y="3897979"/>
            <a:ext cx="1920240" cy="7527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